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70"/>
  </p:notesMasterIdLst>
  <p:sldIdLst>
    <p:sldId id="386" r:id="rId3"/>
    <p:sldId id="385" r:id="rId4"/>
    <p:sldId id="423" r:id="rId5"/>
    <p:sldId id="324" r:id="rId6"/>
    <p:sldId id="373" r:id="rId7"/>
    <p:sldId id="401" r:id="rId8"/>
    <p:sldId id="387" r:id="rId9"/>
    <p:sldId id="405" r:id="rId10"/>
    <p:sldId id="422" r:id="rId11"/>
    <p:sldId id="325" r:id="rId12"/>
    <p:sldId id="403" r:id="rId13"/>
    <p:sldId id="350" r:id="rId14"/>
    <p:sldId id="407" r:id="rId15"/>
    <p:sldId id="417" r:id="rId16"/>
    <p:sldId id="408" r:id="rId17"/>
    <p:sldId id="411" r:id="rId18"/>
    <p:sldId id="410" r:id="rId19"/>
    <p:sldId id="413" r:id="rId20"/>
    <p:sldId id="414" r:id="rId21"/>
    <p:sldId id="416" r:id="rId22"/>
    <p:sldId id="419" r:id="rId23"/>
    <p:sldId id="420" r:id="rId24"/>
    <p:sldId id="389" r:id="rId25"/>
    <p:sldId id="390" r:id="rId26"/>
    <p:sldId id="399" r:id="rId27"/>
    <p:sldId id="391" r:id="rId28"/>
    <p:sldId id="318" r:id="rId29"/>
    <p:sldId id="319" r:id="rId30"/>
    <p:sldId id="321" r:id="rId31"/>
    <p:sldId id="326" r:id="rId32"/>
    <p:sldId id="327" r:id="rId33"/>
    <p:sldId id="351" r:id="rId34"/>
    <p:sldId id="329" r:id="rId35"/>
    <p:sldId id="335" r:id="rId36"/>
    <p:sldId id="336" r:id="rId37"/>
    <p:sldId id="338" r:id="rId38"/>
    <p:sldId id="340" r:id="rId39"/>
    <p:sldId id="341" r:id="rId40"/>
    <p:sldId id="357" r:id="rId41"/>
    <p:sldId id="345" r:id="rId42"/>
    <p:sldId id="358" r:id="rId43"/>
    <p:sldId id="339" r:id="rId44"/>
    <p:sldId id="353" r:id="rId45"/>
    <p:sldId id="360" r:id="rId46"/>
    <p:sldId id="375" r:id="rId47"/>
    <p:sldId id="376" r:id="rId48"/>
    <p:sldId id="342" r:id="rId49"/>
    <p:sldId id="352" r:id="rId50"/>
    <p:sldId id="354" r:id="rId51"/>
    <p:sldId id="359" r:id="rId52"/>
    <p:sldId id="374" r:id="rId53"/>
    <p:sldId id="368" r:id="rId54"/>
    <p:sldId id="377" r:id="rId55"/>
    <p:sldId id="378" r:id="rId56"/>
    <p:sldId id="379" r:id="rId57"/>
    <p:sldId id="361" r:id="rId58"/>
    <p:sldId id="362" r:id="rId59"/>
    <p:sldId id="363" r:id="rId60"/>
    <p:sldId id="364" r:id="rId61"/>
    <p:sldId id="365" r:id="rId62"/>
    <p:sldId id="366" r:id="rId63"/>
    <p:sldId id="367" r:id="rId64"/>
    <p:sldId id="343" r:id="rId65"/>
    <p:sldId id="369" r:id="rId66"/>
    <p:sldId id="370" r:id="rId67"/>
    <p:sldId id="380" r:id="rId68"/>
    <p:sldId id="424" r:id="rId6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59" autoAdjust="0"/>
    <p:restoredTop sz="94652" autoAdjust="0"/>
  </p:normalViewPr>
  <p:slideViewPr>
    <p:cSldViewPr snapToGrid="0">
      <p:cViewPr varScale="1">
        <p:scale>
          <a:sx n="28" d="100"/>
          <a:sy n="28" d="100"/>
        </p:scale>
        <p:origin x="36" y="1062"/>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 Type="http://schemas.openxmlformats.org/officeDocument/2006/relationships/slide" Target="slides/slide5.xml"/><Relationship Id="rId71"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61" Type="http://schemas.openxmlformats.org/officeDocument/2006/relationships/slide" Target="slides/slide59.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2B0B0D-7CBC-45DE-955D-C84856965998}" type="datetimeFigureOut">
              <a:rPr lang="en-US" smtClean="0"/>
              <a:t>1/25/2021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62011A-2F55-4617-A4DD-FDD069380351}" type="slidenum">
              <a:rPr lang="en-US" smtClean="0"/>
              <a:t>‹#›</a:t>
            </a:fld>
            <a:endParaRPr lang="en-US"/>
          </a:p>
        </p:txBody>
      </p:sp>
    </p:spTree>
    <p:extLst>
      <p:ext uri="{BB962C8B-B14F-4D97-AF65-F5344CB8AC3E}">
        <p14:creationId xmlns:p14="http://schemas.microsoft.com/office/powerpoint/2010/main" val="41824289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A62011A-2F55-4617-A4DD-FDD069380351}" type="slidenum">
              <a:rPr lang="en-US" smtClean="0"/>
              <a:t>1</a:t>
            </a:fld>
            <a:endParaRPr lang="en-US"/>
          </a:p>
        </p:txBody>
      </p:sp>
    </p:spTree>
    <p:extLst>
      <p:ext uri="{BB962C8B-B14F-4D97-AF65-F5344CB8AC3E}">
        <p14:creationId xmlns:p14="http://schemas.microsoft.com/office/powerpoint/2010/main" val="2467855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3518D8-9B80-4F61-AA4A-E301AF9B92D1}"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95111-12B1-4610-9F49-C464FF2DC8C3}" type="slidenum">
              <a:rPr lang="en-US" smtClean="0"/>
              <a:t>‹#›</a:t>
            </a:fld>
            <a:endParaRPr lang="en-US"/>
          </a:p>
        </p:txBody>
      </p:sp>
    </p:spTree>
    <p:extLst>
      <p:ext uri="{BB962C8B-B14F-4D97-AF65-F5344CB8AC3E}">
        <p14:creationId xmlns:p14="http://schemas.microsoft.com/office/powerpoint/2010/main" val="139734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EEA517-9B79-4BF0-BBB0-EB1C40CDBEA3}"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95111-12B1-4610-9F49-C464FF2DC8C3}" type="slidenum">
              <a:rPr lang="en-US" smtClean="0"/>
              <a:t>‹#›</a:t>
            </a:fld>
            <a:endParaRPr lang="en-US"/>
          </a:p>
        </p:txBody>
      </p:sp>
    </p:spTree>
    <p:extLst>
      <p:ext uri="{BB962C8B-B14F-4D97-AF65-F5344CB8AC3E}">
        <p14:creationId xmlns:p14="http://schemas.microsoft.com/office/powerpoint/2010/main" val="1187666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7AE611-434C-461C-A0F5-06486B0B6949}"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95111-12B1-4610-9F49-C464FF2DC8C3}" type="slidenum">
              <a:rPr lang="en-US" smtClean="0"/>
              <a:t>‹#›</a:t>
            </a:fld>
            <a:endParaRPr lang="en-US"/>
          </a:p>
        </p:txBody>
      </p:sp>
    </p:spTree>
    <p:extLst>
      <p:ext uri="{BB962C8B-B14F-4D97-AF65-F5344CB8AC3E}">
        <p14:creationId xmlns:p14="http://schemas.microsoft.com/office/powerpoint/2010/main" val="7084432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extBox 1"/>
          <p:cNvSpPr txBox="1"/>
          <p:nvPr userDrawn="1"/>
        </p:nvSpPr>
        <p:spPr>
          <a:xfrm>
            <a:off x="203201" y="6477001"/>
            <a:ext cx="1051891" cy="246221"/>
          </a:xfrm>
          <a:prstGeom prst="rect">
            <a:avLst/>
          </a:prstGeom>
          <a:noFill/>
        </p:spPr>
        <p:txBody>
          <a:bodyPr wrap="none" rtlCol="0">
            <a:spAutoFit/>
          </a:bodyPr>
          <a:lstStyle/>
          <a:p>
            <a:r>
              <a:rPr lang="en-US" sz="1000" dirty="0" smtClean="0"/>
              <a:t>Copyrights apply</a:t>
            </a:r>
            <a:endParaRPr lang="en-US" sz="1000" dirty="0"/>
          </a:p>
        </p:txBody>
      </p:sp>
    </p:spTree>
    <p:extLst>
      <p:ext uri="{BB962C8B-B14F-4D97-AF65-F5344CB8AC3E}">
        <p14:creationId xmlns:p14="http://schemas.microsoft.com/office/powerpoint/2010/main" val="8412733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extBox 1"/>
          <p:cNvSpPr txBox="1"/>
          <p:nvPr userDrawn="1"/>
        </p:nvSpPr>
        <p:spPr>
          <a:xfrm>
            <a:off x="203201" y="6477001"/>
            <a:ext cx="1135247" cy="246221"/>
          </a:xfrm>
          <a:prstGeom prst="rect">
            <a:avLst/>
          </a:prstGeom>
          <a:noFill/>
        </p:spPr>
        <p:txBody>
          <a:bodyPr wrap="none" rtlCol="0">
            <a:spAutoFit/>
          </a:bodyPr>
          <a:lstStyle/>
          <a:p>
            <a:pPr fontAlgn="base">
              <a:spcBef>
                <a:spcPct val="0"/>
              </a:spcBef>
              <a:spcAft>
                <a:spcPct val="0"/>
              </a:spcAft>
            </a:pPr>
            <a:r>
              <a:rPr lang="en-US" sz="1000" dirty="0" smtClean="0">
                <a:solidFill>
                  <a:prstClr val="black"/>
                </a:solidFill>
                <a:latin typeface="Arial" panose="020B0604020202020204" pitchFamily="34" charset="0"/>
                <a:cs typeface="Arial" panose="020B0604020202020204" pitchFamily="34" charset="0"/>
              </a:rPr>
              <a:t>Copyrights apply</a:t>
            </a:r>
            <a:endParaRPr lang="en-US" sz="1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30946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02885E4-D50E-4B1A-8E3D-D5ECDFF57190}"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95111-12B1-4610-9F49-C464FF2DC8C3}" type="slidenum">
              <a:rPr lang="en-US" smtClean="0"/>
              <a:t>‹#›</a:t>
            </a:fld>
            <a:endParaRPr lang="en-US"/>
          </a:p>
        </p:txBody>
      </p:sp>
    </p:spTree>
    <p:extLst>
      <p:ext uri="{BB962C8B-B14F-4D97-AF65-F5344CB8AC3E}">
        <p14:creationId xmlns:p14="http://schemas.microsoft.com/office/powerpoint/2010/main" val="2918318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7A0E89-DE18-471B-9AB3-B39E952CD29D}" type="datetime1">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4E95111-12B1-4610-9F49-C464FF2DC8C3}" type="slidenum">
              <a:rPr lang="en-US" smtClean="0"/>
              <a:t>‹#›</a:t>
            </a:fld>
            <a:endParaRPr lang="en-US"/>
          </a:p>
        </p:txBody>
      </p:sp>
    </p:spTree>
    <p:extLst>
      <p:ext uri="{BB962C8B-B14F-4D97-AF65-F5344CB8AC3E}">
        <p14:creationId xmlns:p14="http://schemas.microsoft.com/office/powerpoint/2010/main" val="4243354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AC25561-5B5B-4DC0-AB3F-F2927E1DCD0D}"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E95111-12B1-4610-9F49-C464FF2DC8C3}" type="slidenum">
              <a:rPr lang="en-US" smtClean="0"/>
              <a:t>‹#›</a:t>
            </a:fld>
            <a:endParaRPr lang="en-US"/>
          </a:p>
        </p:txBody>
      </p:sp>
    </p:spTree>
    <p:extLst>
      <p:ext uri="{BB962C8B-B14F-4D97-AF65-F5344CB8AC3E}">
        <p14:creationId xmlns:p14="http://schemas.microsoft.com/office/powerpoint/2010/main" val="575129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F98A1E-9AD7-487A-9F15-6BB8AFD6950B}" type="datetime1">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4E95111-12B1-4610-9F49-C464FF2DC8C3}" type="slidenum">
              <a:rPr lang="en-US" smtClean="0"/>
              <a:t>‹#›</a:t>
            </a:fld>
            <a:endParaRPr lang="en-US"/>
          </a:p>
        </p:txBody>
      </p:sp>
    </p:spTree>
    <p:extLst>
      <p:ext uri="{BB962C8B-B14F-4D97-AF65-F5344CB8AC3E}">
        <p14:creationId xmlns:p14="http://schemas.microsoft.com/office/powerpoint/2010/main" val="3020402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D7B8AD-526E-4400-8035-DBAEBE364978}" type="datetime1">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4E95111-12B1-4610-9F49-C464FF2DC8C3}" type="slidenum">
              <a:rPr lang="en-US" smtClean="0"/>
              <a:t>‹#›</a:t>
            </a:fld>
            <a:endParaRPr lang="en-US"/>
          </a:p>
        </p:txBody>
      </p:sp>
    </p:spTree>
    <p:extLst>
      <p:ext uri="{BB962C8B-B14F-4D97-AF65-F5344CB8AC3E}">
        <p14:creationId xmlns:p14="http://schemas.microsoft.com/office/powerpoint/2010/main" val="4127979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422191-3A14-4100-9E98-BDB7C22590FD}" type="datetime1">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a:t>
            </a:fld>
            <a:endParaRPr lang="en-US"/>
          </a:p>
        </p:txBody>
      </p:sp>
    </p:spTree>
    <p:extLst>
      <p:ext uri="{BB962C8B-B14F-4D97-AF65-F5344CB8AC3E}">
        <p14:creationId xmlns:p14="http://schemas.microsoft.com/office/powerpoint/2010/main" val="1425382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34392C-9077-4156-B317-8DF2ECFB63CA}"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E95111-12B1-4610-9F49-C464FF2DC8C3}" type="slidenum">
              <a:rPr lang="en-US" smtClean="0"/>
              <a:t>‹#›</a:t>
            </a:fld>
            <a:endParaRPr lang="en-US"/>
          </a:p>
        </p:txBody>
      </p:sp>
    </p:spTree>
    <p:extLst>
      <p:ext uri="{BB962C8B-B14F-4D97-AF65-F5344CB8AC3E}">
        <p14:creationId xmlns:p14="http://schemas.microsoft.com/office/powerpoint/2010/main" val="497576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81B71E2-9BC2-48BF-8022-0E1F7A2FFA0A}" type="datetime1">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4E95111-12B1-4610-9F49-C464FF2DC8C3}" type="slidenum">
              <a:rPr lang="en-US" smtClean="0"/>
              <a:t>‹#›</a:t>
            </a:fld>
            <a:endParaRPr lang="en-US"/>
          </a:p>
        </p:txBody>
      </p:sp>
    </p:spTree>
    <p:extLst>
      <p:ext uri="{BB962C8B-B14F-4D97-AF65-F5344CB8AC3E}">
        <p14:creationId xmlns:p14="http://schemas.microsoft.com/office/powerpoint/2010/main" val="470484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600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0AF61F-CB58-4CA6-831F-79E402797B87}" type="datetime1">
              <a:rPr lang="en-US" smtClean="0"/>
              <a:t>1/25/2021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E95111-12B1-4610-9F49-C464FF2DC8C3}" type="slidenum">
              <a:rPr lang="en-US" smtClean="0"/>
              <a:t>‹#›</a:t>
            </a:fld>
            <a:endParaRPr lang="en-US"/>
          </a:p>
        </p:txBody>
      </p:sp>
    </p:spTree>
    <p:extLst>
      <p:ext uri="{BB962C8B-B14F-4D97-AF65-F5344CB8AC3E}">
        <p14:creationId xmlns:p14="http://schemas.microsoft.com/office/powerpoint/2010/main" val="1989731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8600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fld id="{3F35D7D2-618C-42AB-BD1F-2EF234A8D1AB}" type="datetime1">
              <a:rPr lang="en-US" smtClean="0">
                <a:solidFill>
                  <a:prstClr val="black">
                    <a:tint val="75000"/>
                  </a:prstClr>
                </a:solidFill>
                <a:latin typeface="Arial" panose="020B0604020202020204" pitchFamily="34" charset="0"/>
                <a:cs typeface="Arial" panose="020B0604020202020204" pitchFamily="34" charset="0"/>
              </a:rPr>
              <a:t>1/25/2021</a:t>
            </a:fld>
            <a:endParaRPr lang="en-US">
              <a:solidFill>
                <a:prstClr val="black">
                  <a:tint val="75000"/>
                </a:prstClr>
              </a:solidFill>
              <a:latin typeface="Arial" panose="020B0604020202020204" pitchFamily="34" charset="0"/>
              <a:cs typeface="Arial" panose="020B0604020202020204" pitchFamily="34" charset="0"/>
            </a:endParaRPr>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en-US">
              <a:solidFill>
                <a:prstClr val="black">
                  <a:tint val="75000"/>
                </a:prstClr>
              </a:solidFill>
              <a:latin typeface="Arial" panose="020B0604020202020204" pitchFamily="34" charset="0"/>
              <a:cs typeface="Arial" panose="020B0604020202020204" pitchFamily="34" charset="0"/>
            </a:endParaRPr>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0C9F6622-C519-4C69-9716-EA6F1F6EF4F6}" type="slidenum">
              <a:rPr lang="en-US" smtClean="0">
                <a:solidFill>
                  <a:prstClr val="black">
                    <a:tint val="75000"/>
                  </a:prstClr>
                </a:solidFill>
                <a:latin typeface="Arial" panose="020B0604020202020204" pitchFamily="34" charset="0"/>
                <a:cs typeface="Arial" panose="020B0604020202020204" pitchFamily="34" charset="0"/>
              </a:rPr>
              <a:pPr fontAlgn="base">
                <a:spcBef>
                  <a:spcPct val="0"/>
                </a:spcBef>
                <a:spcAft>
                  <a:spcPct val="0"/>
                </a:spcAft>
              </a:pPr>
              <a:t>‹#›</a:t>
            </a:fld>
            <a:endParaRPr lang="en-US">
              <a:solidFill>
                <a:prstClr val="black">
                  <a:tint val="7500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9680544"/>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www.lib.utdo.ir/contents/diazoxide-drug-information?search=pco&amp;topicRef=5852&amp;source=see_link" TargetMode="External"/><Relationship Id="rId2" Type="http://schemas.openxmlformats.org/officeDocument/2006/relationships/hyperlink" Target="https://www.lib.utdo.ir/contents/phenytoin-drug-information?search=pco&amp;topicRef=5852&amp;source=see_link" TargetMode="External"/><Relationship Id="rId1" Type="http://schemas.openxmlformats.org/officeDocument/2006/relationships/slideLayout" Target="../slideLayouts/slideLayout7.xml"/><Relationship Id="rId4" Type="http://schemas.openxmlformats.org/officeDocument/2006/relationships/hyperlink" Target="https://www.lib.utdo.ir/contents/cyclosporine-ciclosporin-drug-information?search=pco&amp;topicRef=5852&amp;source=see_link"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7.xml"/><Relationship Id="rId5" Type="http://schemas.openxmlformats.org/officeDocument/2006/relationships/image" Target="../media/image17.jpg"/><Relationship Id="rId4" Type="http://schemas.openxmlformats.org/officeDocument/2006/relationships/image" Target="../media/image16.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3" Type="http://schemas.openxmlformats.org/officeDocument/2006/relationships/hyperlink" Target="https://www.lib.utdo.ir/contents/medroxyprogesterone-acetate-drug-information?search=pco+adolescence+treatment&amp;topicRef=5853&amp;source=see_link" TargetMode="External"/><Relationship Id="rId2" Type="http://schemas.openxmlformats.org/officeDocument/2006/relationships/hyperlink" Target="https://www.lib.utdo.ir/contents/progesterone-drug-information?search=pco+adolescence+treatment&amp;topicRef=5853&amp;source=see_link" TargetMode="Externa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3" Type="http://schemas.openxmlformats.org/officeDocument/2006/relationships/hyperlink" Target="https://www.lib.utdo.ir/contents/spironolactone-drug-information?search=pcos+treatment&amp;topicRef=5853&amp;source=see_link" TargetMode="External"/><Relationship Id="rId2" Type="http://schemas.openxmlformats.org/officeDocument/2006/relationships/hyperlink" Target="https://www.lib.utdo.ir/contents/drospirenone-drug-information?search=pcos+treatment&amp;topicRef=5853&amp;source=see_link"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hyperlink" Target="https://www.lib.utdo.ir/contents/drospirenone-drug-information?search=pco+adolescence+treatment&amp;topicRef=5853&amp;source=see_link" TargetMode="Externa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3" Type="http://schemas.openxmlformats.org/officeDocument/2006/relationships/hyperlink" Target="https://www.lib.utdo.ir/contents/cyproterone-united-states-not-available-drug-information?search=pcos+treatment&amp;topicRef=5853&amp;source=see_link" TargetMode="External"/><Relationship Id="rId2" Type="http://schemas.openxmlformats.org/officeDocument/2006/relationships/hyperlink" Target="https://www.lib.utdo.ir/contents/spironolactone-drug-information?search=pcos+treatment&amp;topicRef=5853&amp;source=see_link" TargetMode="External"/><Relationship Id="rId1" Type="http://schemas.openxmlformats.org/officeDocument/2006/relationships/slideLayout" Target="../slideLayouts/slideLayout12.xml"/><Relationship Id="rId5" Type="http://schemas.openxmlformats.org/officeDocument/2006/relationships/hyperlink" Target="https://www.lib.utdo.ir/contents/finasteride-drug-information?search=pcos+treatment&amp;topicRef=5853&amp;source=see_link" TargetMode="External"/><Relationship Id="rId4" Type="http://schemas.openxmlformats.org/officeDocument/2006/relationships/hyperlink" Target="https://www.lib.utdo.ir/contents/flutamide-drug-information?search=pcos+treatment&amp;topicRef=5853&amp;source=see_link" TargetMode="External"/></Relationships>
</file>

<file path=ppt/slides/_rels/slide53.xml.rels><?xml version="1.0" encoding="UTF-8" standalone="yes"?>
<Relationships xmlns="http://schemas.openxmlformats.org/package/2006/relationships"><Relationship Id="rId2" Type="http://schemas.openxmlformats.org/officeDocument/2006/relationships/hyperlink" Target="https://www.lib.utdo.ir/contents/spironolactone-drug-information?search=pco+adolescence+treatment&amp;topicRef=5853&amp;source=see_link" TargetMode="Externa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hyperlink" Target="https://www.lib.utdo.ir/contents/cyproterone-united-states-not-available-drug-information?search=pco+adolescence+treatment&amp;topicRef=5853&amp;source=see_link" TargetMode="External"/><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2" Type="http://schemas.openxmlformats.org/officeDocument/2006/relationships/hyperlink" Target="https://www.lib.utdo.ir/contents/leuprolide-drug-information?search=pcos+treatment&amp;topicRef=5853&amp;source=see_link" TargetMode="External"/><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hyperlink" Target="https://www.lib.utdo.ir/contents/eflornithine-united-states-availability-of-intravenous-preparation-limited-to-cdc-and-who-distribution-programs-drug-information?search=pcos+treatment&amp;topicRef=5853&amp;source=see_link" TargetMode="External"/><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2" Type="http://schemas.openxmlformats.org/officeDocument/2006/relationships/hyperlink" Target="https://www.lib.utdo.ir/contents/metformin-drug-information?search=pco&amp;topicRef=5853&amp;source=see_link" TargetMode="Externa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2" Type="http://schemas.openxmlformats.org/officeDocument/2006/relationships/hyperlink" Target="https://www.lib.utdo.ir/contents/metformin-drug-information?search=pcos+treatment&amp;topicRef=5853&amp;source=see_link" TargetMode="External"/><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2" Type="http://schemas.openxmlformats.org/officeDocument/2006/relationships/hyperlink" Target="https://www.lib.utdo.ir/contents/metformin-drug-information?search=pco+adolescence+treatment&amp;topicRef=5853&amp;source=see_link" TargetMode="External"/><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826"/>
            <a:ext cx="12192000" cy="6849174"/>
          </a:xfrm>
          <a:prstGeom prst="rect">
            <a:avLst/>
          </a:prstGeom>
        </p:spPr>
      </p:pic>
      <p:sp>
        <p:nvSpPr>
          <p:cNvPr id="3" name="Date Placeholder 2"/>
          <p:cNvSpPr>
            <a:spLocks noGrp="1"/>
          </p:cNvSpPr>
          <p:nvPr>
            <p:ph type="dt" sz="half" idx="10"/>
          </p:nvPr>
        </p:nvSpPr>
        <p:spPr/>
        <p:txBody>
          <a:bodyPr/>
          <a:lstStyle/>
          <a:p>
            <a:fld id="{0FF53866-2CB1-40F0-8BD1-A4421C5426B3}"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1</a:t>
            </a:fld>
            <a:endParaRPr lang="en-US"/>
          </a:p>
        </p:txBody>
      </p:sp>
    </p:spTree>
    <p:extLst>
      <p:ext uri="{BB962C8B-B14F-4D97-AF65-F5344CB8AC3E}">
        <p14:creationId xmlns:p14="http://schemas.microsoft.com/office/powerpoint/2010/main" val="27069466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rotWithShape="1">
          <a:blip r:embed="rId2"/>
          <a:srcRect b="49416"/>
          <a:stretch/>
        </p:blipFill>
        <p:spPr>
          <a:xfrm>
            <a:off x="1716506" y="305661"/>
            <a:ext cx="7796462" cy="5455659"/>
          </a:xfrm>
          <a:prstGeom prst="rect">
            <a:avLst/>
          </a:prstGeom>
        </p:spPr>
      </p:pic>
    </p:spTree>
    <p:extLst>
      <p:ext uri="{BB962C8B-B14F-4D97-AF65-F5344CB8AC3E}">
        <p14:creationId xmlns:p14="http://schemas.microsoft.com/office/powerpoint/2010/main" val="27951804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1052" y="497305"/>
            <a:ext cx="11550315" cy="5816977"/>
          </a:xfrm>
          <a:prstGeom prst="rect">
            <a:avLst/>
          </a:prstGeom>
        </p:spPr>
        <p:txBody>
          <a:bodyPr wrap="square">
            <a:spAutoFit/>
          </a:bodyPr>
          <a:lstStyle/>
          <a:p>
            <a:r>
              <a:rPr lang="en-US" sz="3600" b="1" dirty="0" smtClean="0">
                <a:solidFill>
                  <a:srgbClr val="FF0000"/>
                </a:solidFill>
                <a:latin typeface="Arial" panose="020B0604020202020204" pitchFamily="34" charset="0"/>
              </a:rPr>
              <a:t>Ultrasonography</a:t>
            </a:r>
          </a:p>
          <a:p>
            <a:r>
              <a:rPr lang="en-US" sz="2800" b="1" dirty="0" smtClean="0">
                <a:solidFill>
                  <a:srgbClr val="232323"/>
                </a:solidFill>
                <a:latin typeface="Arial" panose="020B0604020202020204" pitchFamily="34" charset="0"/>
              </a:rPr>
              <a:t>Ultrasonography </a:t>
            </a:r>
            <a:r>
              <a:rPr lang="en-US" sz="2800" b="1" dirty="0">
                <a:solidFill>
                  <a:srgbClr val="232323"/>
                </a:solidFill>
                <a:latin typeface="Arial" panose="020B0604020202020204" pitchFamily="34" charset="0"/>
              </a:rPr>
              <a:t>is </a:t>
            </a:r>
            <a:r>
              <a:rPr lang="en-US" sz="2800" b="1" dirty="0">
                <a:solidFill>
                  <a:srgbClr val="FF0000"/>
                </a:solidFill>
                <a:latin typeface="Arial" panose="020B0604020202020204" pitchFamily="34" charset="0"/>
              </a:rPr>
              <a:t>not recommended </a:t>
            </a:r>
            <a:r>
              <a:rPr lang="en-US" sz="2800" b="1" dirty="0">
                <a:solidFill>
                  <a:srgbClr val="232323"/>
                </a:solidFill>
                <a:latin typeface="Arial" panose="020B0604020202020204" pitchFamily="34" charset="0"/>
              </a:rPr>
              <a:t>for the diagnosis of PCOS. </a:t>
            </a:r>
            <a:r>
              <a:rPr lang="en-US" sz="2800" b="1" dirty="0" smtClean="0">
                <a:solidFill>
                  <a:srgbClr val="232323"/>
                </a:solidFill>
                <a:latin typeface="Arial" panose="020B0604020202020204" pitchFamily="34" charset="0"/>
              </a:rPr>
              <a:t>ovarian </a:t>
            </a:r>
            <a:r>
              <a:rPr lang="en-US" sz="2800" b="1" dirty="0">
                <a:solidFill>
                  <a:srgbClr val="232323"/>
                </a:solidFill>
                <a:latin typeface="Arial" panose="020B0604020202020204" pitchFamily="34" charset="0"/>
              </a:rPr>
              <a:t>and adrenal ultrasonography </a:t>
            </a:r>
            <a:r>
              <a:rPr lang="en-US" sz="2800" b="1" dirty="0" smtClean="0">
                <a:solidFill>
                  <a:srgbClr val="232323"/>
                </a:solidFill>
                <a:latin typeface="Arial" panose="020B0604020202020204" pitchFamily="34" charset="0"/>
              </a:rPr>
              <a:t>(exclude </a:t>
            </a:r>
            <a:r>
              <a:rPr lang="en-US" sz="2800" b="1" dirty="0">
                <a:solidFill>
                  <a:srgbClr val="232323"/>
                </a:solidFill>
                <a:latin typeface="Arial" panose="020B0604020202020204" pitchFamily="34" charset="0"/>
              </a:rPr>
              <a:t>rare but serious </a:t>
            </a:r>
            <a:r>
              <a:rPr lang="en-US" sz="2800" b="1" dirty="0" smtClean="0">
                <a:solidFill>
                  <a:srgbClr val="232323"/>
                </a:solidFill>
                <a:latin typeface="Arial" panose="020B0604020202020204" pitchFamily="34" charset="0"/>
              </a:rPr>
              <a:t> androgen-producing tumors)</a:t>
            </a:r>
          </a:p>
          <a:p>
            <a:r>
              <a:rPr lang="en-US" sz="2800" b="1" dirty="0" smtClean="0">
                <a:solidFill>
                  <a:srgbClr val="232323"/>
                </a:solidFill>
                <a:latin typeface="Arial" panose="020B0604020202020204" pitchFamily="34" charset="0"/>
              </a:rPr>
              <a:t> ultrasonography </a:t>
            </a:r>
            <a:r>
              <a:rPr lang="en-US" sz="2800" b="1" dirty="0">
                <a:solidFill>
                  <a:srgbClr val="232323"/>
                </a:solidFill>
                <a:latin typeface="Arial" panose="020B0604020202020204" pitchFamily="34" charset="0"/>
              </a:rPr>
              <a:t>only for selected patients with features that are atypical for PCOS, such as very high testosterone levels (</a:t>
            </a:r>
            <a:r>
              <a:rPr lang="en-US" sz="2800" b="1" dirty="0" err="1">
                <a:solidFill>
                  <a:srgbClr val="232323"/>
                </a:solidFill>
                <a:latin typeface="Arial" panose="020B0604020202020204" pitchFamily="34" charset="0"/>
              </a:rPr>
              <a:t>eg</a:t>
            </a:r>
            <a:r>
              <a:rPr lang="en-US" sz="2800" b="1" dirty="0">
                <a:solidFill>
                  <a:srgbClr val="232323"/>
                </a:solidFill>
                <a:latin typeface="Arial" panose="020B0604020202020204" pitchFamily="34" charset="0"/>
              </a:rPr>
              <a:t>, &gt;150 </a:t>
            </a:r>
            <a:r>
              <a:rPr lang="en-US" sz="2800" b="1" dirty="0" err="1">
                <a:solidFill>
                  <a:srgbClr val="232323"/>
                </a:solidFill>
                <a:latin typeface="Arial" panose="020B0604020202020204" pitchFamily="34" charset="0"/>
              </a:rPr>
              <a:t>ng</a:t>
            </a:r>
            <a:r>
              <a:rPr lang="en-US" sz="2800" b="1" dirty="0">
                <a:solidFill>
                  <a:srgbClr val="232323"/>
                </a:solidFill>
                <a:latin typeface="Arial" panose="020B0604020202020204" pitchFamily="34" charset="0"/>
              </a:rPr>
              <a:t>/</a:t>
            </a:r>
            <a:r>
              <a:rPr lang="en-US" sz="2800" b="1" dirty="0" err="1">
                <a:solidFill>
                  <a:srgbClr val="232323"/>
                </a:solidFill>
                <a:latin typeface="Arial" panose="020B0604020202020204" pitchFamily="34" charset="0"/>
              </a:rPr>
              <a:t>dL</a:t>
            </a:r>
            <a:r>
              <a:rPr lang="en-US" sz="2800" b="1" dirty="0">
                <a:solidFill>
                  <a:srgbClr val="232323"/>
                </a:solidFill>
                <a:latin typeface="Arial" panose="020B0604020202020204" pitchFamily="34" charset="0"/>
              </a:rPr>
              <a:t>), </a:t>
            </a:r>
            <a:r>
              <a:rPr lang="en-US" sz="2800" b="1" dirty="0" err="1">
                <a:solidFill>
                  <a:srgbClr val="232323"/>
                </a:solidFill>
                <a:latin typeface="Arial" panose="020B0604020202020204" pitchFamily="34" charset="0"/>
              </a:rPr>
              <a:t>clitoromegaly</a:t>
            </a:r>
            <a:r>
              <a:rPr lang="en-US" sz="2800" b="1" dirty="0">
                <a:solidFill>
                  <a:srgbClr val="232323"/>
                </a:solidFill>
                <a:latin typeface="Arial" panose="020B0604020202020204" pitchFamily="34" charset="0"/>
              </a:rPr>
              <a:t>, rapidly progressive hirsutism, or poor response to </a:t>
            </a:r>
            <a:r>
              <a:rPr lang="en-US" sz="2800" b="1" dirty="0" smtClean="0">
                <a:solidFill>
                  <a:srgbClr val="232323"/>
                </a:solidFill>
                <a:latin typeface="Arial" panose="020B0604020202020204" pitchFamily="34" charset="0"/>
              </a:rPr>
              <a:t>treatment.</a:t>
            </a:r>
          </a:p>
          <a:p>
            <a:r>
              <a:rPr lang="en-US" sz="2800" b="1" dirty="0" smtClean="0">
                <a:solidFill>
                  <a:srgbClr val="232323"/>
                </a:solidFill>
                <a:latin typeface="Arial" panose="020B0604020202020204" pitchFamily="34" charset="0"/>
              </a:rPr>
              <a:t>By high-definition </a:t>
            </a:r>
            <a:r>
              <a:rPr lang="en-US" sz="2800" b="1" dirty="0">
                <a:solidFill>
                  <a:srgbClr val="232323"/>
                </a:solidFill>
                <a:latin typeface="Arial" panose="020B0604020202020204" pitchFamily="34" charset="0"/>
              </a:rPr>
              <a:t>vaginal imaging </a:t>
            </a:r>
            <a:r>
              <a:rPr lang="en-US" sz="2800" b="1" dirty="0" smtClean="0">
                <a:solidFill>
                  <a:srgbClr val="232323"/>
                </a:solidFill>
                <a:latin typeface="Arial" panose="020B0604020202020204" pitchFamily="34" charset="0"/>
              </a:rPr>
              <a:t>small </a:t>
            </a:r>
            <a:r>
              <a:rPr lang="en-US" sz="2800" b="1" dirty="0" err="1">
                <a:solidFill>
                  <a:srgbClr val="FF0000"/>
                </a:solidFill>
                <a:latin typeface="Arial" panose="020B0604020202020204" pitchFamily="34" charset="0"/>
              </a:rPr>
              <a:t>antral</a:t>
            </a:r>
            <a:r>
              <a:rPr lang="en-US" sz="2800" b="1" dirty="0">
                <a:solidFill>
                  <a:srgbClr val="FF0000"/>
                </a:solidFill>
                <a:latin typeface="Arial" panose="020B0604020202020204" pitchFamily="34" charset="0"/>
              </a:rPr>
              <a:t> follicle counts up to 24 </a:t>
            </a:r>
            <a:r>
              <a:rPr lang="en-US" sz="2800" b="1" dirty="0">
                <a:solidFill>
                  <a:srgbClr val="232323"/>
                </a:solidFill>
                <a:latin typeface="Arial" panose="020B0604020202020204" pitchFamily="34" charset="0"/>
              </a:rPr>
              <a:t>are </a:t>
            </a:r>
            <a:r>
              <a:rPr lang="en-US" sz="2800" b="1" dirty="0" smtClean="0">
                <a:solidFill>
                  <a:srgbClr val="232323"/>
                </a:solidFill>
                <a:latin typeface="Arial" panose="020B0604020202020204" pitchFamily="34" charset="0"/>
              </a:rPr>
              <a:t>normal.</a:t>
            </a:r>
          </a:p>
          <a:p>
            <a:r>
              <a:rPr lang="en-US" sz="2800" b="1" dirty="0">
                <a:solidFill>
                  <a:srgbClr val="232323"/>
                </a:solidFill>
                <a:latin typeface="Arial" panose="020B0604020202020204" pitchFamily="34" charset="0"/>
              </a:rPr>
              <a:t> ovarian </a:t>
            </a:r>
            <a:r>
              <a:rPr lang="en-US" sz="2800" b="1" dirty="0">
                <a:solidFill>
                  <a:srgbClr val="FF0000"/>
                </a:solidFill>
                <a:latin typeface="Arial" panose="020B0604020202020204" pitchFamily="34" charset="0"/>
              </a:rPr>
              <a:t>volume &gt;12 mL </a:t>
            </a:r>
            <a:r>
              <a:rPr lang="en-US" sz="2800" b="1" dirty="0" smtClean="0">
                <a:solidFill>
                  <a:srgbClr val="FF0000"/>
                </a:solidFill>
                <a:latin typeface="Arial" panose="020B0604020202020204" pitchFamily="34" charset="0"/>
              </a:rPr>
              <a:t>=</a:t>
            </a:r>
            <a:r>
              <a:rPr lang="en-US" sz="2800" b="1" dirty="0" smtClean="0">
                <a:solidFill>
                  <a:srgbClr val="232323"/>
                </a:solidFill>
                <a:latin typeface="Arial" panose="020B0604020202020204" pitchFamily="34" charset="0"/>
              </a:rPr>
              <a:t>PCOM </a:t>
            </a:r>
            <a:r>
              <a:rPr lang="en-US" sz="2800" b="1" dirty="0">
                <a:solidFill>
                  <a:srgbClr val="232323"/>
                </a:solidFill>
                <a:latin typeface="Arial" panose="020B0604020202020204" pitchFamily="34" charset="0"/>
              </a:rPr>
              <a:t>in adolescence </a:t>
            </a:r>
            <a:endParaRPr lang="en-US" sz="2800" b="1" dirty="0" smtClean="0">
              <a:solidFill>
                <a:srgbClr val="232323"/>
              </a:solidFill>
              <a:latin typeface="Arial" panose="020B0604020202020204" pitchFamily="34" charset="0"/>
            </a:endParaRPr>
          </a:p>
          <a:p>
            <a:r>
              <a:rPr lang="en-US" sz="2800" b="1" dirty="0" smtClean="0">
                <a:solidFill>
                  <a:srgbClr val="232323"/>
                </a:solidFill>
                <a:latin typeface="Arial" panose="020B0604020202020204" pitchFamily="34" charset="0"/>
              </a:rPr>
              <a:t>However</a:t>
            </a:r>
            <a:r>
              <a:rPr lang="en-US" sz="2800" b="1" dirty="0">
                <a:solidFill>
                  <a:srgbClr val="232323"/>
                </a:solidFill>
                <a:latin typeface="Arial" panose="020B0604020202020204" pitchFamily="34" charset="0"/>
              </a:rPr>
              <a:t>, </a:t>
            </a:r>
            <a:r>
              <a:rPr lang="en-US" sz="2800" b="1" dirty="0" smtClean="0">
                <a:solidFill>
                  <a:srgbClr val="232323"/>
                </a:solidFill>
                <a:latin typeface="Arial" panose="020B0604020202020204" pitchFamily="34" charset="0"/>
              </a:rPr>
              <a:t>ovarian </a:t>
            </a:r>
            <a:r>
              <a:rPr lang="en-US" sz="2800" b="1" dirty="0">
                <a:solidFill>
                  <a:srgbClr val="232323"/>
                </a:solidFill>
                <a:latin typeface="Arial" panose="020B0604020202020204" pitchFamily="34" charset="0"/>
              </a:rPr>
              <a:t>volume </a:t>
            </a:r>
            <a:r>
              <a:rPr lang="en-US" sz="2800" b="1" dirty="0">
                <a:solidFill>
                  <a:srgbClr val="FF0000"/>
                </a:solidFill>
                <a:latin typeface="Arial" panose="020B0604020202020204" pitchFamily="34" charset="0"/>
              </a:rPr>
              <a:t>up to 14 mL </a:t>
            </a:r>
            <a:r>
              <a:rPr lang="en-US" sz="2800" b="1" dirty="0">
                <a:solidFill>
                  <a:srgbClr val="232323"/>
                </a:solidFill>
                <a:latin typeface="Arial" panose="020B0604020202020204" pitchFamily="34" charset="0"/>
              </a:rPr>
              <a:t>was the median </a:t>
            </a:r>
            <a:r>
              <a:rPr lang="en-US" sz="2800" b="1" dirty="0" smtClean="0">
                <a:solidFill>
                  <a:srgbClr val="232323"/>
                </a:solidFill>
                <a:latin typeface="Arial" panose="020B0604020202020204" pitchFamily="34" charset="0"/>
              </a:rPr>
              <a:t>of </a:t>
            </a:r>
            <a:r>
              <a:rPr lang="en-US" sz="2800" b="1" dirty="0">
                <a:solidFill>
                  <a:srgbClr val="232323"/>
                </a:solidFill>
                <a:latin typeface="Arial" panose="020B0604020202020204" pitchFamily="34" charset="0"/>
              </a:rPr>
              <a:t>normal </a:t>
            </a:r>
            <a:r>
              <a:rPr lang="en-US" sz="2800" b="1" dirty="0" smtClean="0">
                <a:solidFill>
                  <a:srgbClr val="232323"/>
                </a:solidFill>
                <a:latin typeface="Arial" panose="020B0604020202020204" pitchFamily="34" charset="0"/>
              </a:rPr>
              <a:t>adolescents.</a:t>
            </a:r>
            <a:r>
              <a:rPr lang="en-US" sz="2800" b="1" dirty="0">
                <a:solidFill>
                  <a:srgbClr val="232323"/>
                </a:solidFill>
                <a:latin typeface="Arial" panose="020B0604020202020204" pitchFamily="34" charset="0"/>
              </a:rPr>
              <a:t> </a:t>
            </a:r>
            <a:endParaRPr lang="en-US" sz="2800" b="1" dirty="0">
              <a:solidFill>
                <a:prstClr val="black"/>
              </a:solidFill>
            </a:endParaRPr>
          </a:p>
        </p:txBody>
      </p:sp>
      <p:sp>
        <p:nvSpPr>
          <p:cNvPr id="3" name="Date Placeholder 2"/>
          <p:cNvSpPr>
            <a:spLocks noGrp="1"/>
          </p:cNvSpPr>
          <p:nvPr>
            <p:ph type="dt" sz="half" idx="10"/>
          </p:nvPr>
        </p:nvSpPr>
        <p:spPr/>
        <p:txBody>
          <a:bodyPr/>
          <a:lstStyle/>
          <a:p>
            <a:fld id="{C202ED95-BF2B-4498-9A07-0CD3B24E85ED}"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11</a:t>
            </a:fld>
            <a:endParaRPr lang="en-US"/>
          </a:p>
        </p:txBody>
      </p:sp>
    </p:spTree>
    <p:extLst>
      <p:ext uri="{BB962C8B-B14F-4D97-AF65-F5344CB8AC3E}">
        <p14:creationId xmlns:p14="http://schemas.microsoft.com/office/powerpoint/2010/main" val="35994332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504" y="721894"/>
            <a:ext cx="6737684" cy="4894529"/>
          </a:xfrm>
          <a:prstGeom prst="rect">
            <a:avLst/>
          </a:prstGeom>
        </p:spPr>
      </p:pic>
      <p:pic>
        <p:nvPicPr>
          <p:cNvPr id="1028" name="Picture 4" descr="Polycystic Ovarian Syndrome | PCOS Treatment | PCOS Symptom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9137" y="753979"/>
            <a:ext cx="6135359" cy="4860758"/>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p:cNvSpPr>
            <a:spLocks noGrp="1"/>
          </p:cNvSpPr>
          <p:nvPr>
            <p:ph type="dt" sz="half" idx="10"/>
          </p:nvPr>
        </p:nvSpPr>
        <p:spPr/>
        <p:txBody>
          <a:bodyPr/>
          <a:lstStyle/>
          <a:p>
            <a:fld id="{5E0E5FB8-1A86-489A-A1AD-7F8F3F28E0CA}"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12</a:t>
            </a:fld>
            <a:endParaRPr lang="en-US"/>
          </a:p>
        </p:txBody>
      </p:sp>
    </p:spTree>
    <p:extLst>
      <p:ext uri="{BB962C8B-B14F-4D97-AF65-F5344CB8AC3E}">
        <p14:creationId xmlns:p14="http://schemas.microsoft.com/office/powerpoint/2010/main" val="32144859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9390" y="187451"/>
            <a:ext cx="11325726" cy="2739211"/>
          </a:xfrm>
          <a:prstGeom prst="rect">
            <a:avLst/>
          </a:prstGeom>
        </p:spPr>
        <p:txBody>
          <a:bodyPr wrap="square">
            <a:spAutoFit/>
          </a:bodyPr>
          <a:lstStyle/>
          <a:p>
            <a:r>
              <a:rPr lang="en-US" sz="3200" b="1" dirty="0" smtClean="0">
                <a:solidFill>
                  <a:srgbClr val="232323"/>
                </a:solidFill>
                <a:latin typeface="Noto Sans"/>
              </a:rPr>
              <a:t>CLINICAL FEATURES</a:t>
            </a:r>
          </a:p>
          <a:p>
            <a:r>
              <a:rPr lang="en-US" sz="2800" b="1" dirty="0" smtClean="0">
                <a:solidFill>
                  <a:srgbClr val="232323"/>
                </a:solidFill>
                <a:latin typeface="Noto Sans"/>
              </a:rPr>
              <a:t> hirsutism</a:t>
            </a:r>
          </a:p>
          <a:p>
            <a:r>
              <a:rPr lang="en-US" sz="2800" b="1" dirty="0" smtClean="0">
                <a:solidFill>
                  <a:srgbClr val="232323"/>
                </a:solidFill>
                <a:latin typeface="Noto Sans"/>
              </a:rPr>
              <a:t> topical treatment-resistant acne,</a:t>
            </a:r>
          </a:p>
          <a:p>
            <a:r>
              <a:rPr lang="en-US" sz="2800" b="1" dirty="0" smtClean="0">
                <a:solidFill>
                  <a:srgbClr val="232323"/>
                </a:solidFill>
                <a:latin typeface="Noto Sans"/>
              </a:rPr>
              <a:t> menstrual irregularities(hyper</a:t>
            </a:r>
            <a:r>
              <a:rPr lang="en-US" sz="2800" b="1" dirty="0">
                <a:solidFill>
                  <a:srgbClr val="232323"/>
                </a:solidFill>
                <a:latin typeface="Noto Sans"/>
              </a:rPr>
              <a:t> hyperandrogenic </a:t>
            </a:r>
            <a:r>
              <a:rPr lang="en-US" sz="2800" b="1" dirty="0" smtClean="0">
                <a:solidFill>
                  <a:srgbClr val="232323"/>
                </a:solidFill>
                <a:latin typeface="Noto Sans"/>
              </a:rPr>
              <a:t>anovulation) </a:t>
            </a:r>
          </a:p>
          <a:p>
            <a:r>
              <a:rPr lang="en-US" sz="2800" b="1" dirty="0" smtClean="0">
                <a:solidFill>
                  <a:srgbClr val="232323"/>
                </a:solidFill>
                <a:latin typeface="Noto Sans"/>
              </a:rPr>
              <a:t> </a:t>
            </a:r>
            <a:r>
              <a:rPr lang="en-US" sz="2800" b="1" dirty="0" err="1" smtClean="0">
                <a:solidFill>
                  <a:srgbClr val="232323"/>
                </a:solidFill>
                <a:latin typeface="Noto Sans"/>
              </a:rPr>
              <a:t>acanthosis</a:t>
            </a:r>
            <a:r>
              <a:rPr lang="en-US" sz="2800" b="1" dirty="0" smtClean="0">
                <a:solidFill>
                  <a:srgbClr val="232323"/>
                </a:solidFill>
                <a:latin typeface="Noto Sans"/>
              </a:rPr>
              <a:t> </a:t>
            </a:r>
            <a:r>
              <a:rPr lang="en-US" sz="2800" b="1" dirty="0" err="1" smtClean="0">
                <a:solidFill>
                  <a:srgbClr val="232323"/>
                </a:solidFill>
                <a:latin typeface="Noto Sans"/>
              </a:rPr>
              <a:t>nigricans</a:t>
            </a:r>
            <a:r>
              <a:rPr lang="en-US" sz="2800" b="1" dirty="0" smtClean="0">
                <a:solidFill>
                  <a:srgbClr val="232323"/>
                </a:solidFill>
                <a:latin typeface="Noto Sans"/>
              </a:rPr>
              <a:t>(1/3 before menstrual </a:t>
            </a:r>
            <a:r>
              <a:rPr lang="en-US" sz="2800" b="1" dirty="0">
                <a:solidFill>
                  <a:srgbClr val="232323"/>
                </a:solidFill>
                <a:latin typeface="Noto Sans"/>
              </a:rPr>
              <a:t>irregularities</a:t>
            </a:r>
            <a:r>
              <a:rPr lang="en-US" sz="2800" b="1" dirty="0" smtClean="0">
                <a:solidFill>
                  <a:srgbClr val="232323"/>
                </a:solidFill>
                <a:latin typeface="Noto Sans"/>
              </a:rPr>
              <a:t> )</a:t>
            </a:r>
          </a:p>
          <a:p>
            <a:r>
              <a:rPr lang="en-US" sz="2800" b="1" dirty="0" smtClean="0">
                <a:solidFill>
                  <a:srgbClr val="232323"/>
                </a:solidFill>
                <a:latin typeface="Noto Sans"/>
              </a:rPr>
              <a:t> and/or obesity(1/2) </a:t>
            </a:r>
            <a:endParaRPr lang="en-US" sz="2800" b="1" dirty="0">
              <a:solidFill>
                <a:prstClr val="black"/>
              </a:solidFill>
            </a:endParaRPr>
          </a:p>
        </p:txBody>
      </p:sp>
      <p:sp>
        <p:nvSpPr>
          <p:cNvPr id="3" name="Date Placeholder 2"/>
          <p:cNvSpPr>
            <a:spLocks noGrp="1"/>
          </p:cNvSpPr>
          <p:nvPr>
            <p:ph type="dt" sz="half" idx="10"/>
          </p:nvPr>
        </p:nvSpPr>
        <p:spPr/>
        <p:txBody>
          <a:bodyPr/>
          <a:lstStyle/>
          <a:p>
            <a:fld id="{D8C61736-3C4A-453E-AE5F-08A03AC72C25}"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13</a:t>
            </a:fld>
            <a:endParaRPr lang="en-US"/>
          </a:p>
        </p:txBody>
      </p:sp>
    </p:spTree>
    <p:extLst>
      <p:ext uri="{BB962C8B-B14F-4D97-AF65-F5344CB8AC3E}">
        <p14:creationId xmlns:p14="http://schemas.microsoft.com/office/powerpoint/2010/main" val="40922776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4820" y="721896"/>
            <a:ext cx="9881938" cy="5775158"/>
          </a:xfrm>
          <a:prstGeom prst="rect">
            <a:avLst/>
          </a:prstGeom>
        </p:spPr>
      </p:pic>
      <p:sp>
        <p:nvSpPr>
          <p:cNvPr id="3" name="Date Placeholder 2"/>
          <p:cNvSpPr>
            <a:spLocks noGrp="1"/>
          </p:cNvSpPr>
          <p:nvPr>
            <p:ph type="dt" sz="half" idx="10"/>
          </p:nvPr>
        </p:nvSpPr>
        <p:spPr/>
        <p:txBody>
          <a:bodyPr/>
          <a:lstStyle/>
          <a:p>
            <a:fld id="{419CE111-81BA-4177-AF5D-E56C5324769A}"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14</a:t>
            </a:fld>
            <a:endParaRPr lang="en-US"/>
          </a:p>
        </p:txBody>
      </p:sp>
    </p:spTree>
    <p:extLst>
      <p:ext uri="{BB962C8B-B14F-4D97-AF65-F5344CB8AC3E}">
        <p14:creationId xmlns:p14="http://schemas.microsoft.com/office/powerpoint/2010/main" val="31015660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5641" y="401053"/>
            <a:ext cx="10828422" cy="4401205"/>
          </a:xfrm>
          <a:prstGeom prst="rect">
            <a:avLst/>
          </a:prstGeom>
        </p:spPr>
        <p:txBody>
          <a:bodyPr wrap="square">
            <a:spAutoFit/>
          </a:bodyPr>
          <a:lstStyle/>
          <a:p>
            <a:r>
              <a:rPr lang="en-US" sz="2800" b="1" dirty="0" smtClean="0">
                <a:solidFill>
                  <a:srgbClr val="FF0000"/>
                </a:solidFill>
                <a:latin typeface="Noto Sans"/>
              </a:rPr>
              <a:t>Cutaneous manifestations of hyperandrogenism</a:t>
            </a:r>
            <a:endParaRPr lang="en-US" sz="2800" dirty="0" smtClean="0">
              <a:solidFill>
                <a:srgbClr val="FF0000"/>
              </a:solidFill>
              <a:latin typeface="Noto Sans"/>
            </a:endParaRPr>
          </a:p>
          <a:p>
            <a:pPr algn="just"/>
            <a:r>
              <a:rPr lang="en-US" sz="2800" b="1" dirty="0" smtClean="0">
                <a:solidFill>
                  <a:srgbClr val="232323"/>
                </a:solidFill>
                <a:latin typeface="Noto Sans"/>
              </a:rPr>
              <a:t>Hirsutism</a:t>
            </a:r>
            <a:r>
              <a:rPr lang="en-US" sz="2800" dirty="0" smtClean="0">
                <a:solidFill>
                  <a:srgbClr val="232323"/>
                </a:solidFill>
                <a:latin typeface="Noto Sans"/>
              </a:rPr>
              <a:t> — </a:t>
            </a:r>
            <a:r>
              <a:rPr lang="en-US" sz="2800" b="1" dirty="0" smtClean="0">
                <a:solidFill>
                  <a:srgbClr val="232323"/>
                </a:solidFill>
                <a:latin typeface="Noto Sans"/>
              </a:rPr>
              <a:t>abnormal amount of sexual hair that appears in a male pattern graded by </a:t>
            </a:r>
            <a:r>
              <a:rPr lang="en-US" sz="2800" b="1" dirty="0" err="1" smtClean="0">
                <a:solidFill>
                  <a:srgbClr val="232323"/>
                </a:solidFill>
                <a:latin typeface="Noto Sans"/>
              </a:rPr>
              <a:t>Ferriman-Gallwey</a:t>
            </a:r>
            <a:r>
              <a:rPr lang="en-US" sz="2800" b="1" dirty="0" smtClean="0">
                <a:solidFill>
                  <a:srgbClr val="232323"/>
                </a:solidFill>
                <a:latin typeface="Noto Sans"/>
              </a:rPr>
              <a:t> system,. Sexual hair growth matures throughout puberty to achieve maturity by two years after menarche, at approximately </a:t>
            </a:r>
            <a:r>
              <a:rPr lang="en-US" sz="2800" b="1" dirty="0" smtClean="0">
                <a:solidFill>
                  <a:srgbClr val="FF0000"/>
                </a:solidFill>
                <a:latin typeface="Noto Sans"/>
              </a:rPr>
              <a:t>15 years </a:t>
            </a:r>
            <a:r>
              <a:rPr lang="en-US" sz="2800" b="1" dirty="0" smtClean="0">
                <a:solidFill>
                  <a:srgbClr val="232323"/>
                </a:solidFill>
                <a:latin typeface="Noto Sans"/>
              </a:rPr>
              <a:t>of age. </a:t>
            </a:r>
          </a:p>
          <a:p>
            <a:pPr algn="just"/>
            <a:r>
              <a:rPr lang="en-US" sz="2800" b="1" dirty="0" smtClean="0">
                <a:solidFill>
                  <a:srgbClr val="232323"/>
                </a:solidFill>
                <a:latin typeface="Noto Sans"/>
              </a:rPr>
              <a:t>The normal score varies with </a:t>
            </a:r>
            <a:r>
              <a:rPr lang="en-US" sz="2800" b="1" dirty="0" smtClean="0">
                <a:solidFill>
                  <a:srgbClr val="FF0000"/>
                </a:solidFill>
                <a:latin typeface="Noto Sans"/>
              </a:rPr>
              <a:t>ethnicity</a:t>
            </a:r>
            <a:r>
              <a:rPr lang="en-US" sz="2800" b="1" dirty="0" smtClean="0">
                <a:solidFill>
                  <a:srgbClr val="232323"/>
                </a:solidFill>
                <a:latin typeface="Noto Sans"/>
              </a:rPr>
              <a:t>: Hirsutism is defined in </a:t>
            </a:r>
            <a:r>
              <a:rPr lang="en-US" sz="2800" b="1" dirty="0" smtClean="0">
                <a:solidFill>
                  <a:srgbClr val="FF0000"/>
                </a:solidFill>
                <a:latin typeface="Noto Sans"/>
              </a:rPr>
              <a:t>Mediterranean populations as a score ≥9 to 10</a:t>
            </a:r>
            <a:r>
              <a:rPr lang="en-US" sz="2800" b="1" dirty="0" smtClean="0">
                <a:solidFill>
                  <a:srgbClr val="232323"/>
                </a:solidFill>
                <a:latin typeface="Noto Sans"/>
              </a:rPr>
              <a:t>.</a:t>
            </a:r>
          </a:p>
          <a:p>
            <a:pPr algn="just"/>
            <a:r>
              <a:rPr lang="en-US" sz="2800" b="1" dirty="0" smtClean="0">
                <a:solidFill>
                  <a:srgbClr val="232323"/>
                </a:solidFill>
                <a:latin typeface="Noto Sans"/>
              </a:rPr>
              <a:t> Localized areas of excessive sexual hair growth ("focal hirsutism") with a normal score is a common cosmetic complaint.</a:t>
            </a:r>
            <a:endParaRPr lang="en-US" sz="2800" b="1" dirty="0">
              <a:solidFill>
                <a:srgbClr val="232323"/>
              </a:solidFill>
              <a:latin typeface="Noto Sans"/>
            </a:endParaRPr>
          </a:p>
        </p:txBody>
      </p:sp>
      <p:sp>
        <p:nvSpPr>
          <p:cNvPr id="3" name="Date Placeholder 2"/>
          <p:cNvSpPr>
            <a:spLocks noGrp="1"/>
          </p:cNvSpPr>
          <p:nvPr>
            <p:ph type="dt" sz="half" idx="10"/>
          </p:nvPr>
        </p:nvSpPr>
        <p:spPr/>
        <p:txBody>
          <a:bodyPr/>
          <a:lstStyle/>
          <a:p>
            <a:fld id="{9A15D037-0CE5-413A-A2D5-E812B2CCCD1A}"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15</a:t>
            </a:fld>
            <a:endParaRPr lang="en-US"/>
          </a:p>
        </p:txBody>
      </p:sp>
    </p:spTree>
    <p:extLst>
      <p:ext uri="{BB962C8B-B14F-4D97-AF65-F5344CB8AC3E}">
        <p14:creationId xmlns:p14="http://schemas.microsoft.com/office/powerpoint/2010/main" val="15429930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2316" y="352926"/>
            <a:ext cx="10202779" cy="5999748"/>
          </a:xfrm>
          <a:prstGeom prst="rect">
            <a:avLst/>
          </a:prstGeom>
        </p:spPr>
      </p:pic>
      <p:sp>
        <p:nvSpPr>
          <p:cNvPr id="2" name="Date Placeholder 1"/>
          <p:cNvSpPr>
            <a:spLocks noGrp="1"/>
          </p:cNvSpPr>
          <p:nvPr>
            <p:ph type="dt" sz="half" idx="10"/>
          </p:nvPr>
        </p:nvSpPr>
        <p:spPr/>
        <p:txBody>
          <a:bodyPr/>
          <a:lstStyle/>
          <a:p>
            <a:fld id="{31C93B5F-CB4F-4FCC-8403-0BEA61849D63}"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16</a:t>
            </a:fld>
            <a:endParaRPr lang="en-US"/>
          </a:p>
        </p:txBody>
      </p:sp>
    </p:spTree>
    <p:extLst>
      <p:ext uri="{BB962C8B-B14F-4D97-AF65-F5344CB8AC3E}">
        <p14:creationId xmlns:p14="http://schemas.microsoft.com/office/powerpoint/2010/main" val="17920973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8547" y="465221"/>
            <a:ext cx="11726779" cy="5509200"/>
          </a:xfrm>
          <a:prstGeom prst="rect">
            <a:avLst/>
          </a:prstGeom>
        </p:spPr>
        <p:txBody>
          <a:bodyPr wrap="square">
            <a:spAutoFit/>
          </a:bodyPr>
          <a:lstStyle/>
          <a:p>
            <a:pPr algn="just"/>
            <a:r>
              <a:rPr lang="en-US" sz="3200" b="1" dirty="0" err="1" smtClean="0">
                <a:solidFill>
                  <a:srgbClr val="FF0000"/>
                </a:solidFill>
                <a:latin typeface="Noto Sans"/>
              </a:rPr>
              <a:t>Hypertrichosis</a:t>
            </a:r>
            <a:endParaRPr lang="en-US" sz="3200" b="1" dirty="0" smtClean="0">
              <a:solidFill>
                <a:srgbClr val="FF0000"/>
              </a:solidFill>
              <a:latin typeface="Noto Sans"/>
            </a:endParaRPr>
          </a:p>
          <a:p>
            <a:pPr algn="just"/>
            <a:r>
              <a:rPr lang="en-US" sz="3200" b="1" dirty="0" smtClean="0">
                <a:solidFill>
                  <a:srgbClr val="232323"/>
                </a:solidFill>
                <a:latin typeface="Noto Sans"/>
              </a:rPr>
              <a:t>the generalized excess growth of </a:t>
            </a:r>
            <a:r>
              <a:rPr lang="en-US" sz="3200" b="1" dirty="0" err="1" smtClean="0">
                <a:solidFill>
                  <a:srgbClr val="232323"/>
                </a:solidFill>
                <a:latin typeface="Noto Sans"/>
              </a:rPr>
              <a:t>vellus</a:t>
            </a:r>
            <a:r>
              <a:rPr lang="en-US" sz="3200" b="1" dirty="0" smtClean="0">
                <a:solidFill>
                  <a:srgbClr val="232323"/>
                </a:solidFill>
                <a:latin typeface="Noto Sans"/>
              </a:rPr>
              <a:t> hair on a hereditary basis or in patients taking drugs: </a:t>
            </a:r>
          </a:p>
          <a:p>
            <a:pPr algn="just"/>
            <a:r>
              <a:rPr lang="en-US" sz="3200" b="1" dirty="0" smtClean="0">
                <a:solidFill>
                  <a:srgbClr val="0070C0"/>
                </a:solidFill>
                <a:latin typeface="Noto Sans"/>
              </a:rPr>
              <a:t>glucocorticoids</a:t>
            </a:r>
            <a:endParaRPr lang="en-US" sz="3200" b="1" dirty="0">
              <a:solidFill>
                <a:srgbClr val="0070C0"/>
              </a:solidFill>
              <a:latin typeface="Noto Sans"/>
            </a:endParaRPr>
          </a:p>
          <a:p>
            <a:pPr algn="just"/>
            <a:r>
              <a:rPr lang="en-US" sz="3200" b="1" dirty="0" smtClean="0">
                <a:solidFill>
                  <a:srgbClr val="232323"/>
                </a:solidFill>
                <a:latin typeface="Noto Sans"/>
              </a:rPr>
              <a:t> </a:t>
            </a:r>
            <a:r>
              <a:rPr lang="en-US" sz="3200" b="1" u="sng" dirty="0" smtClean="0">
                <a:solidFill>
                  <a:srgbClr val="005B92"/>
                </a:solidFill>
                <a:latin typeface="Noto Sans"/>
                <a:hlinkClick r:id="rId2"/>
              </a:rPr>
              <a:t>phenytoin</a:t>
            </a:r>
            <a:endParaRPr lang="en-US" sz="3200" b="1" dirty="0" smtClean="0">
              <a:solidFill>
                <a:srgbClr val="232323"/>
              </a:solidFill>
              <a:latin typeface="Noto Sans"/>
            </a:endParaRPr>
          </a:p>
          <a:p>
            <a:pPr algn="just"/>
            <a:r>
              <a:rPr lang="en-US" sz="3200" b="1" dirty="0" smtClean="0">
                <a:solidFill>
                  <a:srgbClr val="232323"/>
                </a:solidFill>
                <a:latin typeface="Noto Sans"/>
              </a:rPr>
              <a:t> </a:t>
            </a:r>
            <a:r>
              <a:rPr lang="en-US" sz="3200" b="1" u="sng" dirty="0" err="1" smtClean="0">
                <a:solidFill>
                  <a:srgbClr val="005B92"/>
                </a:solidFill>
                <a:latin typeface="Noto Sans"/>
                <a:hlinkClick r:id="rId3"/>
              </a:rPr>
              <a:t>diazoxide</a:t>
            </a:r>
            <a:endParaRPr lang="en-US" sz="3200" b="1" u="sng" dirty="0" smtClean="0">
              <a:solidFill>
                <a:srgbClr val="005B92"/>
              </a:solidFill>
              <a:latin typeface="Noto Sans"/>
            </a:endParaRPr>
          </a:p>
          <a:p>
            <a:pPr algn="just"/>
            <a:r>
              <a:rPr lang="en-US" sz="3200" b="1" u="sng" dirty="0" smtClean="0">
                <a:solidFill>
                  <a:srgbClr val="005B92"/>
                </a:solidFill>
                <a:latin typeface="Noto Sans"/>
                <a:hlinkClick r:id="rId4"/>
              </a:rPr>
              <a:t>cyclosporine</a:t>
            </a:r>
            <a:r>
              <a:rPr lang="en-US" sz="3200" b="1" dirty="0" smtClean="0">
                <a:solidFill>
                  <a:srgbClr val="232323"/>
                </a:solidFill>
                <a:latin typeface="Noto Sans"/>
              </a:rPr>
              <a:t>.</a:t>
            </a:r>
          </a:p>
          <a:p>
            <a:pPr algn="just"/>
            <a:r>
              <a:rPr lang="en-US" sz="3200" b="1" dirty="0" smtClean="0">
                <a:solidFill>
                  <a:srgbClr val="0070C0"/>
                </a:solidFill>
                <a:latin typeface="Noto Sans"/>
              </a:rPr>
              <a:t>It has nonsexual pattern </a:t>
            </a:r>
            <a:r>
              <a:rPr lang="en-US" sz="3200" b="1" dirty="0" smtClean="0">
                <a:solidFill>
                  <a:srgbClr val="232323"/>
                </a:solidFill>
                <a:latin typeface="Noto Sans"/>
              </a:rPr>
              <a:t>(</a:t>
            </a:r>
            <a:r>
              <a:rPr lang="en-US" sz="3200" b="1" dirty="0" err="1" smtClean="0">
                <a:solidFill>
                  <a:srgbClr val="232323"/>
                </a:solidFill>
                <a:latin typeface="Noto Sans"/>
              </a:rPr>
              <a:t>eg</a:t>
            </a:r>
            <a:r>
              <a:rPr lang="en-US" sz="3200" b="1" dirty="0" smtClean="0">
                <a:solidFill>
                  <a:srgbClr val="232323"/>
                </a:solidFill>
                <a:latin typeface="Noto Sans"/>
              </a:rPr>
              <a:t>, generalized distribution or more prominent distribution on the forehead or shoulders) and is not caused by excess androgen, although it may be aggravated by excess androgen)</a:t>
            </a:r>
            <a:endParaRPr lang="en-US" sz="3200" b="1" dirty="0">
              <a:solidFill>
                <a:prstClr val="black"/>
              </a:solidFill>
            </a:endParaRPr>
          </a:p>
        </p:txBody>
      </p:sp>
      <p:sp>
        <p:nvSpPr>
          <p:cNvPr id="3" name="Date Placeholder 2"/>
          <p:cNvSpPr>
            <a:spLocks noGrp="1"/>
          </p:cNvSpPr>
          <p:nvPr>
            <p:ph type="dt" sz="half" idx="10"/>
          </p:nvPr>
        </p:nvSpPr>
        <p:spPr/>
        <p:txBody>
          <a:bodyPr/>
          <a:lstStyle/>
          <a:p>
            <a:fld id="{8C963FC0-7848-4B5D-B01E-2009BB9A855E}"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17</a:t>
            </a:fld>
            <a:endParaRPr lang="en-US"/>
          </a:p>
        </p:txBody>
      </p:sp>
    </p:spTree>
    <p:extLst>
      <p:ext uri="{BB962C8B-B14F-4D97-AF65-F5344CB8AC3E}">
        <p14:creationId xmlns:p14="http://schemas.microsoft.com/office/powerpoint/2010/main" val="35901777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6674" y="545433"/>
            <a:ext cx="11069052" cy="3539430"/>
          </a:xfrm>
          <a:prstGeom prst="rect">
            <a:avLst/>
          </a:prstGeom>
        </p:spPr>
        <p:txBody>
          <a:bodyPr wrap="square">
            <a:spAutoFit/>
          </a:bodyPr>
          <a:lstStyle/>
          <a:p>
            <a:pPr algn="just"/>
            <a:r>
              <a:rPr lang="en-US" sz="3200" b="1" dirty="0" smtClean="0">
                <a:solidFill>
                  <a:srgbClr val="232323"/>
                </a:solidFill>
                <a:latin typeface="Noto Sans"/>
              </a:rPr>
              <a:t>Because one-half of the cases of mild hirsutism are due to idiopathic hirsutism, adolescent PCOS guidelines consider only </a:t>
            </a:r>
            <a:r>
              <a:rPr lang="en-US" sz="3200" b="1" dirty="0" smtClean="0">
                <a:solidFill>
                  <a:srgbClr val="0070C0"/>
                </a:solidFill>
                <a:latin typeface="Noto Sans"/>
              </a:rPr>
              <a:t>moderate to severe hirsutism </a:t>
            </a:r>
            <a:r>
              <a:rPr lang="en-US" sz="3200" b="1" dirty="0" smtClean="0">
                <a:solidFill>
                  <a:srgbClr val="232323"/>
                </a:solidFill>
                <a:latin typeface="Noto Sans"/>
              </a:rPr>
              <a:t>to constitute clinical evidence of hyperandrogenism and also consider even this to be less reliable evidence of hyperandrogenism than </a:t>
            </a:r>
            <a:r>
              <a:rPr lang="en-US" sz="3200" b="1" dirty="0" smtClean="0">
                <a:solidFill>
                  <a:srgbClr val="0070C0"/>
                </a:solidFill>
                <a:latin typeface="Noto Sans"/>
              </a:rPr>
              <a:t>persistent testosterone elevation </a:t>
            </a:r>
            <a:r>
              <a:rPr lang="en-US" sz="3200" b="1" dirty="0" smtClean="0">
                <a:solidFill>
                  <a:srgbClr val="232323"/>
                </a:solidFill>
                <a:latin typeface="Noto Sans"/>
              </a:rPr>
              <a:t>determined by a reliable reference assay.</a:t>
            </a:r>
            <a:endParaRPr lang="en-US" sz="3200" b="1" dirty="0">
              <a:solidFill>
                <a:prstClr val="black"/>
              </a:solidFill>
            </a:endParaRPr>
          </a:p>
        </p:txBody>
      </p:sp>
      <p:sp>
        <p:nvSpPr>
          <p:cNvPr id="3" name="Date Placeholder 2"/>
          <p:cNvSpPr>
            <a:spLocks noGrp="1"/>
          </p:cNvSpPr>
          <p:nvPr>
            <p:ph type="dt" sz="half" idx="10"/>
          </p:nvPr>
        </p:nvSpPr>
        <p:spPr/>
        <p:txBody>
          <a:bodyPr/>
          <a:lstStyle/>
          <a:p>
            <a:fld id="{3775C21C-3D8E-4E05-B44D-9FCE893DAA86}"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18</a:t>
            </a:fld>
            <a:endParaRPr lang="en-US"/>
          </a:p>
        </p:txBody>
      </p:sp>
    </p:spTree>
    <p:extLst>
      <p:ext uri="{BB962C8B-B14F-4D97-AF65-F5344CB8AC3E}">
        <p14:creationId xmlns:p14="http://schemas.microsoft.com/office/powerpoint/2010/main" val="32605465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0841" y="609600"/>
            <a:ext cx="11486147" cy="4955203"/>
          </a:xfrm>
          <a:prstGeom prst="rect">
            <a:avLst/>
          </a:prstGeom>
        </p:spPr>
        <p:txBody>
          <a:bodyPr wrap="square">
            <a:spAutoFit/>
          </a:bodyPr>
          <a:lstStyle/>
          <a:p>
            <a:pPr algn="just"/>
            <a:r>
              <a:rPr lang="en-US" sz="3600" b="1" dirty="0" smtClean="0">
                <a:solidFill>
                  <a:srgbClr val="FF0000"/>
                </a:solidFill>
                <a:latin typeface="Noto Sans"/>
              </a:rPr>
              <a:t>Acne</a:t>
            </a:r>
            <a:r>
              <a:rPr lang="en-US" sz="2800" b="1" dirty="0" smtClean="0">
                <a:solidFill>
                  <a:srgbClr val="FF0000"/>
                </a:solidFill>
                <a:latin typeface="Noto Sans"/>
              </a:rPr>
              <a:t> </a:t>
            </a:r>
          </a:p>
          <a:p>
            <a:pPr algn="just"/>
            <a:r>
              <a:rPr lang="en-US" sz="2800" b="1" dirty="0" smtClean="0">
                <a:solidFill>
                  <a:srgbClr val="232323"/>
                </a:solidFill>
                <a:latin typeface="Noto Sans"/>
              </a:rPr>
              <a:t>Excessive acne vulgaris is an important, cutaneous manifestation of </a:t>
            </a:r>
            <a:r>
              <a:rPr lang="en-US" sz="2800" b="1" dirty="0" err="1" smtClean="0">
                <a:solidFill>
                  <a:srgbClr val="232323"/>
                </a:solidFill>
                <a:latin typeface="Noto Sans"/>
              </a:rPr>
              <a:t>hyperandrogenemia</a:t>
            </a:r>
            <a:r>
              <a:rPr lang="en-US" sz="2800" b="1" dirty="0" smtClean="0">
                <a:solidFill>
                  <a:srgbClr val="232323"/>
                </a:solidFill>
                <a:latin typeface="Noto Sans"/>
              </a:rPr>
              <a:t> in adolescents . </a:t>
            </a:r>
            <a:r>
              <a:rPr lang="en-US" sz="2800" b="1" dirty="0" err="1" smtClean="0">
                <a:solidFill>
                  <a:srgbClr val="232323"/>
                </a:solidFill>
                <a:latin typeface="Noto Sans"/>
              </a:rPr>
              <a:t>Comedonal</a:t>
            </a:r>
            <a:r>
              <a:rPr lang="en-US" sz="2800" b="1" dirty="0" smtClean="0">
                <a:solidFill>
                  <a:srgbClr val="232323"/>
                </a:solidFill>
                <a:latin typeface="Noto Sans"/>
              </a:rPr>
              <a:t> acne is common in adolescent girls, the presence of </a:t>
            </a:r>
            <a:r>
              <a:rPr lang="en-US" sz="2800" b="1" dirty="0" smtClean="0">
                <a:solidFill>
                  <a:srgbClr val="0070C0"/>
                </a:solidFill>
                <a:latin typeface="Noto Sans"/>
              </a:rPr>
              <a:t>moderate (&gt;10 facial lesions) </a:t>
            </a:r>
            <a:r>
              <a:rPr lang="en-US" sz="2800" b="1" dirty="0" smtClean="0">
                <a:solidFill>
                  <a:srgbClr val="232323"/>
                </a:solidFill>
                <a:latin typeface="Noto Sans"/>
              </a:rPr>
              <a:t>or </a:t>
            </a:r>
            <a:r>
              <a:rPr lang="en-US" sz="2800" b="1" dirty="0" smtClean="0">
                <a:solidFill>
                  <a:srgbClr val="0070C0"/>
                </a:solidFill>
                <a:latin typeface="Noto Sans"/>
              </a:rPr>
              <a:t>severe inflammatory acne </a:t>
            </a:r>
            <a:r>
              <a:rPr lang="en-US" sz="2800" b="1" dirty="0" smtClean="0">
                <a:solidFill>
                  <a:srgbClr val="232323"/>
                </a:solidFill>
                <a:latin typeface="Noto Sans"/>
              </a:rPr>
              <a:t>through the </a:t>
            </a:r>
            <a:r>
              <a:rPr lang="en-US" sz="2800" b="1" dirty="0" err="1" smtClean="0">
                <a:solidFill>
                  <a:srgbClr val="232323"/>
                </a:solidFill>
                <a:latin typeface="Noto Sans"/>
              </a:rPr>
              <a:t>perimenarcheal</a:t>
            </a:r>
            <a:r>
              <a:rPr lang="en-US" sz="2800" b="1" dirty="0" smtClean="0">
                <a:solidFill>
                  <a:srgbClr val="232323"/>
                </a:solidFill>
                <a:latin typeface="Noto Sans"/>
              </a:rPr>
              <a:t> years suggests </a:t>
            </a:r>
            <a:r>
              <a:rPr lang="en-US" sz="2800" b="1" dirty="0" err="1" smtClean="0">
                <a:solidFill>
                  <a:srgbClr val="232323"/>
                </a:solidFill>
                <a:latin typeface="Noto Sans"/>
              </a:rPr>
              <a:t>hyperandrogenemia</a:t>
            </a:r>
            <a:r>
              <a:rPr lang="en-US" sz="2800" b="1" dirty="0" smtClean="0">
                <a:solidFill>
                  <a:srgbClr val="232323"/>
                </a:solidFill>
                <a:latin typeface="Noto Sans"/>
              </a:rPr>
              <a:t> .</a:t>
            </a:r>
          </a:p>
          <a:p>
            <a:pPr algn="just"/>
            <a:r>
              <a:rPr lang="en-US" sz="2800" b="1" dirty="0" smtClean="0">
                <a:solidFill>
                  <a:srgbClr val="232323"/>
                </a:solidFill>
                <a:latin typeface="Noto Sans"/>
              </a:rPr>
              <a:t>Such patients are often prescribed hormonal therapy for their acne, which suppresses androgen levels . </a:t>
            </a:r>
          </a:p>
          <a:p>
            <a:pPr algn="just"/>
            <a:r>
              <a:rPr lang="en-US" sz="2800" b="1" dirty="0" smtClean="0">
                <a:solidFill>
                  <a:srgbClr val="232323"/>
                </a:solidFill>
                <a:latin typeface="Noto Sans"/>
              </a:rPr>
              <a:t>Thus, </a:t>
            </a:r>
            <a:r>
              <a:rPr lang="en-US" sz="2800" b="1" dirty="0" smtClean="0">
                <a:solidFill>
                  <a:srgbClr val="0070C0"/>
                </a:solidFill>
                <a:latin typeface="Noto Sans"/>
              </a:rPr>
              <a:t>moderate to severe inflammatory acne vulgaris that is persistent and poorly responsive to topical or oral antibiotic treatment is an indication to test for </a:t>
            </a:r>
            <a:r>
              <a:rPr lang="en-US" sz="2800" b="1" dirty="0" err="1" smtClean="0">
                <a:solidFill>
                  <a:srgbClr val="0070C0"/>
                </a:solidFill>
                <a:latin typeface="Noto Sans"/>
              </a:rPr>
              <a:t>hyperandrogenemia</a:t>
            </a:r>
            <a:r>
              <a:rPr lang="en-US" sz="2800" b="1" dirty="0" smtClean="0">
                <a:solidFill>
                  <a:srgbClr val="0070C0"/>
                </a:solidFill>
                <a:latin typeface="Noto Sans"/>
              </a:rPr>
              <a:t> .</a:t>
            </a:r>
            <a:endParaRPr lang="en-US" sz="2800" b="1" dirty="0">
              <a:solidFill>
                <a:srgbClr val="0070C0"/>
              </a:solidFill>
            </a:endParaRPr>
          </a:p>
        </p:txBody>
      </p:sp>
      <p:sp>
        <p:nvSpPr>
          <p:cNvPr id="3" name="Date Placeholder 2"/>
          <p:cNvSpPr>
            <a:spLocks noGrp="1"/>
          </p:cNvSpPr>
          <p:nvPr>
            <p:ph type="dt" sz="half" idx="10"/>
          </p:nvPr>
        </p:nvSpPr>
        <p:spPr/>
        <p:txBody>
          <a:bodyPr/>
          <a:lstStyle/>
          <a:p>
            <a:fld id="{6D58D81F-1E3E-49B4-9B49-EC4A2B73E589}"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19</a:t>
            </a:fld>
            <a:endParaRPr lang="en-US"/>
          </a:p>
        </p:txBody>
      </p:sp>
    </p:spTree>
    <p:extLst>
      <p:ext uri="{BB962C8B-B14F-4D97-AF65-F5344CB8AC3E}">
        <p14:creationId xmlns:p14="http://schemas.microsoft.com/office/powerpoint/2010/main" val="273186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183" y="224590"/>
            <a:ext cx="12308183" cy="3831557"/>
          </a:xfrm>
          <a:prstGeom prst="rect">
            <a:avLst/>
          </a:prstGeom>
        </p:spPr>
      </p:pic>
      <p:sp>
        <p:nvSpPr>
          <p:cNvPr id="2" name="Rectangle 1"/>
          <p:cNvSpPr/>
          <p:nvPr/>
        </p:nvSpPr>
        <p:spPr>
          <a:xfrm>
            <a:off x="-160421" y="3785937"/>
            <a:ext cx="12352421" cy="2743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a:t>
            </a:r>
            <a:endParaRPr lang="en-US" dirty="0"/>
          </a:p>
        </p:txBody>
      </p:sp>
      <p:sp>
        <p:nvSpPr>
          <p:cNvPr id="3" name="Rectangle 2"/>
          <p:cNvSpPr/>
          <p:nvPr/>
        </p:nvSpPr>
        <p:spPr>
          <a:xfrm>
            <a:off x="4059921" y="3047545"/>
            <a:ext cx="6816626" cy="3416320"/>
          </a:xfrm>
          <a:prstGeom prst="rect">
            <a:avLst/>
          </a:prstGeom>
          <a:noFill/>
        </p:spPr>
        <p:txBody>
          <a:bodyPr wrap="square" lIns="91440" tIns="45720" rIns="91440" bIns="45720">
            <a:spAutoFit/>
          </a:bodyPr>
          <a:lstStyle/>
          <a:p>
            <a:pPr algn="ctr"/>
            <a:r>
              <a:rPr lang="en-US" sz="5400" b="0" cap="none" spc="0" dirty="0" err="1" smtClean="0">
                <a:ln w="0"/>
                <a:solidFill>
                  <a:schemeClr val="tx1"/>
                </a:solidFill>
                <a:effectLst>
                  <a:outerShdw blurRad="38100" dist="19050" dir="2700000" algn="tl" rotWithShape="0">
                    <a:schemeClr val="dk1">
                      <a:alpha val="40000"/>
                    </a:schemeClr>
                  </a:outerShdw>
                </a:effectLst>
              </a:rPr>
              <a:t>Alieh</a:t>
            </a:r>
            <a:r>
              <a:rPr lang="en-US" sz="5400" b="0" cap="none" spc="0" dirty="0" smtClean="0">
                <a:ln w="0"/>
                <a:solidFill>
                  <a:schemeClr val="tx1"/>
                </a:solidFill>
                <a:effectLst>
                  <a:outerShdw blurRad="38100" dist="19050" dir="2700000" algn="tl" rotWithShape="0">
                    <a:schemeClr val="dk1">
                      <a:alpha val="40000"/>
                    </a:schemeClr>
                  </a:outerShdw>
                </a:effectLst>
              </a:rPr>
              <a:t> </a:t>
            </a:r>
            <a:r>
              <a:rPr lang="en-US" sz="5400" b="0" cap="none" spc="0" dirty="0" err="1" smtClean="0">
                <a:ln w="0"/>
                <a:solidFill>
                  <a:schemeClr val="tx1"/>
                </a:solidFill>
                <a:effectLst>
                  <a:outerShdw blurRad="38100" dist="19050" dir="2700000" algn="tl" rotWithShape="0">
                    <a:schemeClr val="dk1">
                      <a:alpha val="40000"/>
                    </a:schemeClr>
                  </a:outerShdw>
                </a:effectLst>
              </a:rPr>
              <a:t>Ghasemzadeh,Md</a:t>
            </a:r>
            <a:endParaRPr lang="en-US" sz="5400" b="0" cap="none" spc="0" dirty="0" smtClean="0">
              <a:ln w="0"/>
              <a:solidFill>
                <a:schemeClr val="tx1"/>
              </a:solidFill>
              <a:effectLst>
                <a:outerShdw blurRad="38100" dist="19050" dir="2700000" algn="tl" rotWithShape="0">
                  <a:schemeClr val="dk1">
                    <a:alpha val="40000"/>
                  </a:schemeClr>
                </a:outerShdw>
              </a:effectLst>
            </a:endParaRPr>
          </a:p>
          <a:p>
            <a:pPr algn="ctr"/>
            <a:r>
              <a:rPr lang="en-US" sz="5400" b="0" cap="none" spc="0" dirty="0" smtClean="0">
                <a:ln w="0"/>
                <a:solidFill>
                  <a:schemeClr val="tx1"/>
                </a:solidFill>
                <a:effectLst>
                  <a:outerShdw blurRad="38100" dist="19050" dir="2700000" algn="tl" rotWithShape="0">
                    <a:schemeClr val="dk1">
                      <a:alpha val="40000"/>
                    </a:schemeClr>
                  </a:outerShdw>
                </a:effectLst>
              </a:rPr>
              <a:t>Professor</a:t>
            </a:r>
          </a:p>
          <a:p>
            <a:pPr algn="ctr"/>
            <a:r>
              <a:rPr lang="en-US" sz="5400" dirty="0" smtClean="0">
                <a:ln w="0"/>
                <a:effectLst>
                  <a:outerShdw blurRad="38100" dist="19050" dir="2700000" algn="tl" rotWithShape="0">
                    <a:schemeClr val="dk1">
                      <a:alpha val="40000"/>
                    </a:schemeClr>
                  </a:outerShdw>
                </a:effectLst>
              </a:rPr>
              <a:t>Tabriz university of medical sciences</a:t>
            </a:r>
            <a:endParaRPr lang="en-US" sz="5400" b="0" cap="none" spc="0" dirty="0">
              <a:ln w="0"/>
              <a:solidFill>
                <a:schemeClr val="tx1"/>
              </a:solidFill>
              <a:effectLst>
                <a:outerShdw blurRad="38100" dist="19050" dir="2700000" algn="tl" rotWithShape="0">
                  <a:schemeClr val="dk1">
                    <a:alpha val="40000"/>
                  </a:schemeClr>
                </a:outerShdw>
              </a:effectLst>
            </a:endParaRP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296" y="3908007"/>
            <a:ext cx="3664868" cy="2314575"/>
          </a:xfrm>
          <a:prstGeom prst="rect">
            <a:avLst/>
          </a:prstGeom>
        </p:spPr>
      </p:pic>
      <p:sp>
        <p:nvSpPr>
          <p:cNvPr id="6" name="Date Placeholder 5"/>
          <p:cNvSpPr>
            <a:spLocks noGrp="1"/>
          </p:cNvSpPr>
          <p:nvPr>
            <p:ph type="dt" sz="half" idx="10"/>
          </p:nvPr>
        </p:nvSpPr>
        <p:spPr/>
        <p:txBody>
          <a:bodyPr/>
          <a:lstStyle/>
          <a:p>
            <a:fld id="{CAECBBC5-9FA0-4703-9D15-D446E584E1F0}" type="datetime1">
              <a:rPr lang="en-US" smtClean="0"/>
              <a:t>1/25/2021</a:t>
            </a:fld>
            <a:endParaRPr lang="en-US"/>
          </a:p>
        </p:txBody>
      </p:sp>
      <p:sp>
        <p:nvSpPr>
          <p:cNvPr id="7" name="Slide Number Placeholder 6"/>
          <p:cNvSpPr>
            <a:spLocks noGrp="1"/>
          </p:cNvSpPr>
          <p:nvPr>
            <p:ph type="sldNum" sz="quarter" idx="12"/>
          </p:nvPr>
        </p:nvSpPr>
        <p:spPr/>
        <p:txBody>
          <a:bodyPr/>
          <a:lstStyle/>
          <a:p>
            <a:fld id="{F4E95111-12B1-4610-9F49-C464FF2DC8C3}" type="slidenum">
              <a:rPr lang="en-US" smtClean="0"/>
              <a:t>2</a:t>
            </a:fld>
            <a:endParaRPr lang="en-US"/>
          </a:p>
        </p:txBody>
      </p:sp>
    </p:spTree>
    <p:extLst>
      <p:ext uri="{BB962C8B-B14F-4D97-AF65-F5344CB8AC3E}">
        <p14:creationId xmlns:p14="http://schemas.microsoft.com/office/powerpoint/2010/main" val="4314990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0780" y="0"/>
            <a:ext cx="6753726" cy="68580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5662863" cy="6857999"/>
          </a:xfrm>
          <a:prstGeom prst="rect">
            <a:avLst/>
          </a:prstGeom>
        </p:spPr>
      </p:pic>
      <p:sp>
        <p:nvSpPr>
          <p:cNvPr id="2" name="Date Placeholder 1"/>
          <p:cNvSpPr>
            <a:spLocks noGrp="1"/>
          </p:cNvSpPr>
          <p:nvPr>
            <p:ph type="dt" sz="half" idx="10"/>
          </p:nvPr>
        </p:nvSpPr>
        <p:spPr/>
        <p:txBody>
          <a:bodyPr/>
          <a:lstStyle/>
          <a:p>
            <a:fld id="{20ABDE81-DAF5-42C9-878E-26020ACD64D7}" type="datetime1">
              <a:rPr lang="en-US" smtClean="0"/>
              <a:t>1/25/2021</a:t>
            </a:fld>
            <a:endParaRPr lang="en-US"/>
          </a:p>
        </p:txBody>
      </p:sp>
      <p:sp>
        <p:nvSpPr>
          <p:cNvPr id="3" name="Slide Number Placeholder 2"/>
          <p:cNvSpPr>
            <a:spLocks noGrp="1"/>
          </p:cNvSpPr>
          <p:nvPr>
            <p:ph type="sldNum" sz="quarter" idx="12"/>
          </p:nvPr>
        </p:nvSpPr>
        <p:spPr/>
        <p:txBody>
          <a:bodyPr/>
          <a:lstStyle/>
          <a:p>
            <a:fld id="{F4E95111-12B1-4610-9F49-C464FF2DC8C3}" type="slidenum">
              <a:rPr lang="en-US" smtClean="0"/>
              <a:t>20</a:t>
            </a:fld>
            <a:endParaRPr lang="en-US"/>
          </a:p>
        </p:txBody>
      </p:sp>
    </p:spTree>
    <p:extLst>
      <p:ext uri="{BB962C8B-B14F-4D97-AF65-F5344CB8AC3E}">
        <p14:creationId xmlns:p14="http://schemas.microsoft.com/office/powerpoint/2010/main" val="20474908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1053" y="561474"/>
            <a:ext cx="11085094" cy="4462760"/>
          </a:xfrm>
          <a:prstGeom prst="rect">
            <a:avLst/>
          </a:prstGeom>
        </p:spPr>
        <p:txBody>
          <a:bodyPr wrap="square">
            <a:spAutoFit/>
          </a:bodyPr>
          <a:lstStyle/>
          <a:p>
            <a:r>
              <a:rPr lang="en-US" sz="3200" dirty="0" smtClean="0">
                <a:solidFill>
                  <a:srgbClr val="FF0000"/>
                </a:solidFill>
                <a:latin typeface="Noto Sans"/>
              </a:rPr>
              <a:t> </a:t>
            </a:r>
            <a:r>
              <a:rPr lang="en-US" sz="3200" b="1" dirty="0" smtClean="0">
                <a:solidFill>
                  <a:srgbClr val="FF0000"/>
                </a:solidFill>
                <a:latin typeface="Noto Sans"/>
              </a:rPr>
              <a:t>Balding</a:t>
            </a:r>
          </a:p>
          <a:p>
            <a:r>
              <a:rPr lang="en-US" sz="2800" b="1" dirty="0" smtClean="0">
                <a:solidFill>
                  <a:srgbClr val="232323"/>
                </a:solidFill>
                <a:latin typeface="Noto Sans"/>
              </a:rPr>
              <a:t>male pattern (</a:t>
            </a:r>
            <a:r>
              <a:rPr lang="en-US" sz="2800" b="1" dirty="0" err="1" smtClean="0">
                <a:solidFill>
                  <a:srgbClr val="0070C0"/>
                </a:solidFill>
                <a:latin typeface="Noto Sans"/>
              </a:rPr>
              <a:t>fronto</a:t>
            </a:r>
            <a:r>
              <a:rPr lang="en-US" sz="2800" b="1" dirty="0" smtClean="0">
                <a:solidFill>
                  <a:srgbClr val="0070C0"/>
                </a:solidFill>
                <a:latin typeface="Noto Sans"/>
              </a:rPr>
              <a:t>-</a:t>
            </a:r>
            <a:r>
              <a:rPr lang="en-US" sz="2800" b="1" dirty="0" err="1" smtClean="0">
                <a:solidFill>
                  <a:srgbClr val="0070C0"/>
                </a:solidFill>
                <a:latin typeface="Noto Sans"/>
              </a:rPr>
              <a:t>temporo</a:t>
            </a:r>
            <a:r>
              <a:rPr lang="en-US" sz="2800" b="1" dirty="0" smtClean="0">
                <a:solidFill>
                  <a:srgbClr val="0070C0"/>
                </a:solidFill>
                <a:latin typeface="Noto Sans"/>
              </a:rPr>
              <a:t>-occipital scalp</a:t>
            </a:r>
            <a:r>
              <a:rPr lang="en-US" sz="2800" b="1" dirty="0" smtClean="0">
                <a:solidFill>
                  <a:srgbClr val="232323"/>
                </a:solidFill>
                <a:latin typeface="Noto Sans"/>
              </a:rPr>
              <a:t>)</a:t>
            </a:r>
          </a:p>
          <a:p>
            <a:r>
              <a:rPr lang="en-US" sz="2800" b="1" dirty="0" smtClean="0">
                <a:solidFill>
                  <a:srgbClr val="232323"/>
                </a:solidFill>
                <a:latin typeface="Noto Sans"/>
              </a:rPr>
              <a:t> female pattern (affecting the crown, typically manifesting early as a midline part widened in a "Christmas tree" pattern) . Alternate cutaneous manifestations of </a:t>
            </a:r>
            <a:r>
              <a:rPr lang="en-US" sz="2800" b="1" dirty="0" err="1" smtClean="0">
                <a:solidFill>
                  <a:srgbClr val="232323"/>
                </a:solidFill>
                <a:latin typeface="Noto Sans"/>
              </a:rPr>
              <a:t>hyperandrogenemia</a:t>
            </a:r>
            <a:r>
              <a:rPr lang="en-US" sz="2800" b="1" dirty="0" smtClean="0">
                <a:solidFill>
                  <a:srgbClr val="232323"/>
                </a:solidFill>
                <a:latin typeface="Noto Sans"/>
              </a:rPr>
              <a:t> ("hirsutism equivalents"), like hirsutism and acne, are also variably expressed. They include </a:t>
            </a:r>
            <a:r>
              <a:rPr lang="en-US" sz="2800" b="1" dirty="0" smtClean="0">
                <a:solidFill>
                  <a:srgbClr val="0070C0"/>
                </a:solidFill>
                <a:latin typeface="Noto Sans"/>
              </a:rPr>
              <a:t>seborrhea, hyperhidrosis, and </a:t>
            </a:r>
            <a:r>
              <a:rPr lang="en-US" sz="2800" b="1" dirty="0" err="1" smtClean="0">
                <a:solidFill>
                  <a:srgbClr val="0070C0"/>
                </a:solidFill>
                <a:latin typeface="Noto Sans"/>
              </a:rPr>
              <a:t>hidradenitis</a:t>
            </a:r>
            <a:r>
              <a:rPr lang="en-US" sz="2800" b="1" dirty="0" smtClean="0">
                <a:solidFill>
                  <a:srgbClr val="0070C0"/>
                </a:solidFill>
                <a:latin typeface="Noto Sans"/>
              </a:rPr>
              <a:t> </a:t>
            </a:r>
            <a:r>
              <a:rPr lang="en-US" sz="2800" b="1" dirty="0" err="1" smtClean="0">
                <a:solidFill>
                  <a:srgbClr val="0070C0"/>
                </a:solidFill>
                <a:latin typeface="Noto Sans"/>
              </a:rPr>
              <a:t>suppurativa</a:t>
            </a:r>
            <a:r>
              <a:rPr lang="en-US" sz="2800" b="1" dirty="0" smtClean="0">
                <a:solidFill>
                  <a:srgbClr val="0070C0"/>
                </a:solidFill>
                <a:latin typeface="Noto Sans"/>
              </a:rPr>
              <a:t> </a:t>
            </a:r>
            <a:r>
              <a:rPr lang="en-US" sz="2800" b="1" dirty="0" smtClean="0">
                <a:solidFill>
                  <a:srgbClr val="232323"/>
                </a:solidFill>
                <a:latin typeface="Noto Sans"/>
              </a:rPr>
              <a:t>. </a:t>
            </a:r>
            <a:r>
              <a:rPr lang="en-US" sz="2800" b="1" dirty="0" err="1" smtClean="0">
                <a:solidFill>
                  <a:srgbClr val="232323"/>
                </a:solidFill>
                <a:latin typeface="Noto Sans"/>
              </a:rPr>
              <a:t>Hidradenitis</a:t>
            </a:r>
            <a:r>
              <a:rPr lang="en-US" sz="2800" b="1" dirty="0" smtClean="0">
                <a:solidFill>
                  <a:srgbClr val="232323"/>
                </a:solidFill>
                <a:latin typeface="Noto Sans"/>
              </a:rPr>
              <a:t> </a:t>
            </a:r>
            <a:r>
              <a:rPr lang="en-US" sz="2800" b="1" dirty="0" err="1" smtClean="0">
                <a:solidFill>
                  <a:srgbClr val="232323"/>
                </a:solidFill>
                <a:latin typeface="Noto Sans"/>
              </a:rPr>
              <a:t>suppurativa</a:t>
            </a:r>
            <a:r>
              <a:rPr lang="en-US" sz="2800" b="1" dirty="0" smtClean="0">
                <a:solidFill>
                  <a:srgbClr val="232323"/>
                </a:solidFill>
                <a:latin typeface="Noto Sans"/>
              </a:rPr>
              <a:t> is characterized by painful inflammatory nodules in </a:t>
            </a:r>
            <a:r>
              <a:rPr lang="en-US" sz="2800" b="1" dirty="0" err="1" smtClean="0">
                <a:solidFill>
                  <a:srgbClr val="232323"/>
                </a:solidFill>
                <a:latin typeface="Noto Sans"/>
              </a:rPr>
              <a:t>intertriginous</a:t>
            </a:r>
            <a:r>
              <a:rPr lang="en-US" sz="2800" b="1" dirty="0" smtClean="0">
                <a:solidFill>
                  <a:srgbClr val="232323"/>
                </a:solidFill>
                <a:latin typeface="Noto Sans"/>
              </a:rPr>
              <a:t> areas, particularly the axillae</a:t>
            </a:r>
            <a:r>
              <a:rPr lang="en-US" sz="2800" dirty="0" smtClean="0">
                <a:solidFill>
                  <a:srgbClr val="232323"/>
                </a:solidFill>
                <a:latin typeface="Noto Sans"/>
              </a:rPr>
              <a:t>.</a:t>
            </a:r>
            <a:endParaRPr lang="en-US" sz="2800" dirty="0">
              <a:solidFill>
                <a:prstClr val="black"/>
              </a:solidFill>
            </a:endParaRPr>
          </a:p>
        </p:txBody>
      </p:sp>
      <p:sp>
        <p:nvSpPr>
          <p:cNvPr id="3" name="Date Placeholder 2"/>
          <p:cNvSpPr>
            <a:spLocks noGrp="1"/>
          </p:cNvSpPr>
          <p:nvPr>
            <p:ph type="dt" sz="half" idx="10"/>
          </p:nvPr>
        </p:nvSpPr>
        <p:spPr/>
        <p:txBody>
          <a:bodyPr/>
          <a:lstStyle/>
          <a:p>
            <a:fld id="{319D22CB-26B3-4746-A758-EB03CC9929DD}"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21</a:t>
            </a:fld>
            <a:endParaRPr lang="en-US"/>
          </a:p>
        </p:txBody>
      </p:sp>
    </p:spTree>
    <p:extLst>
      <p:ext uri="{BB962C8B-B14F-4D97-AF65-F5344CB8AC3E}">
        <p14:creationId xmlns:p14="http://schemas.microsoft.com/office/powerpoint/2010/main" val="32242363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379" y="-272716"/>
            <a:ext cx="6128085" cy="3962400"/>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35579" y="-240631"/>
            <a:ext cx="6256421" cy="4059906"/>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35579" y="3304674"/>
            <a:ext cx="6256421" cy="3553326"/>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6462" y="3352800"/>
            <a:ext cx="6112042" cy="3505200"/>
          </a:xfrm>
          <a:prstGeom prst="rect">
            <a:avLst/>
          </a:prstGeom>
        </p:spPr>
      </p:pic>
      <p:sp>
        <p:nvSpPr>
          <p:cNvPr id="5" name="Date Placeholder 4"/>
          <p:cNvSpPr>
            <a:spLocks noGrp="1"/>
          </p:cNvSpPr>
          <p:nvPr>
            <p:ph type="dt" sz="half" idx="10"/>
          </p:nvPr>
        </p:nvSpPr>
        <p:spPr/>
        <p:txBody>
          <a:bodyPr/>
          <a:lstStyle/>
          <a:p>
            <a:fld id="{22B90DA0-5927-4222-9F31-39B675193463}" type="datetime1">
              <a:rPr lang="en-US" smtClean="0"/>
              <a:t>1/25/2021</a:t>
            </a:fld>
            <a:endParaRPr lang="en-US"/>
          </a:p>
        </p:txBody>
      </p:sp>
      <p:sp>
        <p:nvSpPr>
          <p:cNvPr id="7" name="Slide Number Placeholder 6"/>
          <p:cNvSpPr>
            <a:spLocks noGrp="1"/>
          </p:cNvSpPr>
          <p:nvPr>
            <p:ph type="sldNum" sz="quarter" idx="12"/>
          </p:nvPr>
        </p:nvSpPr>
        <p:spPr/>
        <p:txBody>
          <a:bodyPr/>
          <a:lstStyle/>
          <a:p>
            <a:fld id="{F4E95111-12B1-4610-9F49-C464FF2DC8C3}" type="slidenum">
              <a:rPr lang="en-US" smtClean="0"/>
              <a:t>22</a:t>
            </a:fld>
            <a:endParaRPr lang="en-US"/>
          </a:p>
        </p:txBody>
      </p:sp>
    </p:spTree>
    <p:extLst>
      <p:ext uri="{BB962C8B-B14F-4D97-AF65-F5344CB8AC3E}">
        <p14:creationId xmlns:p14="http://schemas.microsoft.com/office/powerpoint/2010/main" val="5337104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2925" y="417096"/>
            <a:ext cx="10138611" cy="4585871"/>
          </a:xfrm>
          <a:prstGeom prst="rect">
            <a:avLst/>
          </a:prstGeom>
        </p:spPr>
        <p:txBody>
          <a:bodyPr wrap="square">
            <a:spAutoFit/>
          </a:bodyPr>
          <a:lstStyle/>
          <a:p>
            <a:r>
              <a:rPr lang="en-US" sz="2800" b="1" dirty="0">
                <a:solidFill>
                  <a:srgbClr val="FF0000"/>
                </a:solidFill>
                <a:latin typeface="Arial" panose="020B0604020202020204" pitchFamily="34" charset="0"/>
              </a:rPr>
              <a:t>BASIC DIAGNOSTIC APPROACH</a:t>
            </a:r>
          </a:p>
          <a:p>
            <a:r>
              <a:rPr lang="en-US" sz="2400" b="1" dirty="0" smtClean="0">
                <a:solidFill>
                  <a:srgbClr val="232323"/>
                </a:solidFill>
                <a:latin typeface="Arial" panose="020B0604020202020204" pitchFamily="34" charset="0"/>
              </a:rPr>
              <a:t>  History </a:t>
            </a:r>
            <a:r>
              <a:rPr lang="en-US" sz="2400" b="1" dirty="0">
                <a:solidFill>
                  <a:srgbClr val="232323"/>
                </a:solidFill>
                <a:latin typeface="Arial" panose="020B0604020202020204" pitchFamily="34" charset="0"/>
              </a:rPr>
              <a:t>and physical examination </a:t>
            </a:r>
          </a:p>
          <a:p>
            <a:r>
              <a:rPr lang="en-US" sz="2400" b="1" dirty="0">
                <a:solidFill>
                  <a:srgbClr val="232323"/>
                </a:solidFill>
                <a:latin typeface="Arial" panose="020B0604020202020204" pitchFamily="34" charset="0"/>
              </a:rPr>
              <a:t> </a:t>
            </a:r>
            <a:r>
              <a:rPr lang="en-US" sz="2400" b="1" dirty="0" smtClean="0">
                <a:solidFill>
                  <a:srgbClr val="232323"/>
                </a:solidFill>
                <a:latin typeface="Arial" panose="020B0604020202020204" pitchFamily="34" charset="0"/>
              </a:rPr>
              <a:t> Testing </a:t>
            </a:r>
            <a:r>
              <a:rPr lang="en-US" sz="2400" b="1" dirty="0">
                <a:solidFill>
                  <a:srgbClr val="232323"/>
                </a:solidFill>
                <a:latin typeface="Arial" panose="020B0604020202020204" pitchFamily="34" charset="0"/>
              </a:rPr>
              <a:t>for </a:t>
            </a:r>
            <a:r>
              <a:rPr lang="en-US" sz="2400" b="1" dirty="0" err="1" smtClean="0">
                <a:solidFill>
                  <a:srgbClr val="232323"/>
                </a:solidFill>
                <a:latin typeface="Arial" panose="020B0604020202020204" pitchFamily="34" charset="0"/>
              </a:rPr>
              <a:t>hyperandrogenemia</a:t>
            </a:r>
            <a:endParaRPr lang="en-US" sz="2400" b="1" dirty="0" smtClean="0">
              <a:solidFill>
                <a:srgbClr val="232323"/>
              </a:solidFill>
              <a:latin typeface="Arial" panose="020B0604020202020204" pitchFamily="34" charset="0"/>
            </a:endParaRPr>
          </a:p>
          <a:p>
            <a:r>
              <a:rPr lang="en-US" sz="2400" b="1" dirty="0" smtClean="0">
                <a:solidFill>
                  <a:srgbClr val="232323"/>
                </a:solidFill>
                <a:latin typeface="Arial" panose="020B0604020202020204" pitchFamily="34" charset="0"/>
              </a:rPr>
              <a:t>  Considerations </a:t>
            </a:r>
            <a:r>
              <a:rPr lang="en-US" sz="2400" b="1" dirty="0">
                <a:solidFill>
                  <a:srgbClr val="232323"/>
                </a:solidFill>
                <a:latin typeface="Arial" panose="020B0604020202020204" pitchFamily="34" charset="0"/>
              </a:rPr>
              <a:t>for testosterone </a:t>
            </a:r>
            <a:r>
              <a:rPr lang="en-US" sz="2400" b="1" dirty="0" smtClean="0">
                <a:solidFill>
                  <a:srgbClr val="232323"/>
                </a:solidFill>
                <a:latin typeface="Arial" panose="020B0604020202020204" pitchFamily="34" charset="0"/>
              </a:rPr>
              <a:t>assays</a:t>
            </a:r>
          </a:p>
          <a:p>
            <a:pPr lvl="0"/>
            <a:r>
              <a:rPr lang="en-US" sz="2400" b="1" dirty="0" smtClean="0">
                <a:solidFill>
                  <a:srgbClr val="232323"/>
                </a:solidFill>
                <a:latin typeface="Arial" panose="020B0604020202020204" pitchFamily="34" charset="0"/>
              </a:rPr>
              <a:t>  Total testosterone</a:t>
            </a:r>
            <a:r>
              <a:rPr lang="en-US" sz="2400" b="1" dirty="0">
                <a:solidFill>
                  <a:srgbClr val="232323"/>
                </a:solidFill>
                <a:latin typeface="Arial" panose="020B0604020202020204" pitchFamily="34" charset="0"/>
              </a:rPr>
              <a:t>(normal upper limit </a:t>
            </a:r>
            <a:r>
              <a:rPr lang="en-US" sz="2400" b="1" dirty="0" smtClean="0">
                <a:solidFill>
                  <a:srgbClr val="232323"/>
                </a:solidFill>
                <a:latin typeface="Arial" panose="020B0604020202020204" pitchFamily="34" charset="0"/>
              </a:rPr>
              <a:t>in </a:t>
            </a:r>
            <a:r>
              <a:rPr lang="en-US" sz="2400" b="1" dirty="0">
                <a:solidFill>
                  <a:srgbClr val="232323"/>
                </a:solidFill>
                <a:latin typeface="Arial" panose="020B0604020202020204" pitchFamily="34" charset="0"/>
              </a:rPr>
              <a:t>adult women 40 to 60 </a:t>
            </a:r>
            <a:r>
              <a:rPr lang="en-US" sz="2400" b="1" dirty="0" smtClean="0">
                <a:solidFill>
                  <a:srgbClr val="232323"/>
                </a:solidFill>
                <a:latin typeface="Arial" panose="020B0604020202020204" pitchFamily="34" charset="0"/>
              </a:rPr>
              <a:t>   </a:t>
            </a:r>
            <a:r>
              <a:rPr lang="en-US" sz="2400" b="1" dirty="0" err="1" smtClean="0">
                <a:solidFill>
                  <a:srgbClr val="232323"/>
                </a:solidFill>
                <a:latin typeface="Arial" panose="020B0604020202020204" pitchFamily="34" charset="0"/>
              </a:rPr>
              <a:t>ng</a:t>
            </a:r>
            <a:r>
              <a:rPr lang="en-US" sz="2400" b="1" dirty="0" smtClean="0">
                <a:solidFill>
                  <a:srgbClr val="232323"/>
                </a:solidFill>
                <a:latin typeface="Arial" panose="020B0604020202020204" pitchFamily="34" charset="0"/>
              </a:rPr>
              <a:t>/</a:t>
            </a:r>
            <a:r>
              <a:rPr lang="en-US" sz="2400" b="1" dirty="0" err="1" smtClean="0">
                <a:solidFill>
                  <a:srgbClr val="232323"/>
                </a:solidFill>
                <a:latin typeface="Arial" panose="020B0604020202020204" pitchFamily="34" charset="0"/>
              </a:rPr>
              <a:t>dL</a:t>
            </a:r>
            <a:r>
              <a:rPr lang="en-US" sz="2400" b="1" dirty="0" smtClean="0">
                <a:solidFill>
                  <a:srgbClr val="232323"/>
                </a:solidFill>
                <a:latin typeface="Arial" panose="020B0604020202020204" pitchFamily="34" charset="0"/>
              </a:rPr>
              <a:t>)</a:t>
            </a:r>
          </a:p>
          <a:p>
            <a:pPr lvl="0"/>
            <a:r>
              <a:rPr lang="en-US" sz="2400" b="1" dirty="0" smtClean="0">
                <a:solidFill>
                  <a:srgbClr val="232323"/>
                </a:solidFill>
                <a:latin typeface="Arial" panose="020B0604020202020204" pitchFamily="34" charset="0"/>
              </a:rPr>
              <a:t> The </a:t>
            </a:r>
            <a:r>
              <a:rPr lang="en-US" sz="2400" b="1" dirty="0">
                <a:solidFill>
                  <a:srgbClr val="232323"/>
                </a:solidFill>
                <a:latin typeface="Arial" panose="020B0604020202020204" pitchFamily="34" charset="0"/>
              </a:rPr>
              <a:t>serum free testosterone concentration</a:t>
            </a:r>
          </a:p>
          <a:p>
            <a:pPr lvl="0"/>
            <a:r>
              <a:rPr lang="en-US" sz="2400" b="1" dirty="0">
                <a:solidFill>
                  <a:srgbClr val="232323"/>
                </a:solidFill>
                <a:latin typeface="Arial" panose="020B0604020202020204" pitchFamily="34" charset="0"/>
              </a:rPr>
              <a:t> </a:t>
            </a:r>
            <a:r>
              <a:rPr lang="en-US" sz="2400" b="1" dirty="0" smtClean="0">
                <a:solidFill>
                  <a:srgbClr val="232323"/>
                </a:solidFill>
                <a:latin typeface="Arial" panose="020B0604020202020204" pitchFamily="34" charset="0"/>
              </a:rPr>
              <a:t> Beta </a:t>
            </a:r>
            <a:r>
              <a:rPr lang="en-US" sz="2400" b="1" dirty="0">
                <a:solidFill>
                  <a:srgbClr val="232323"/>
                </a:solidFill>
                <a:latin typeface="Arial" panose="020B0604020202020204" pitchFamily="34" charset="0"/>
              </a:rPr>
              <a:t>HCG</a:t>
            </a:r>
          </a:p>
          <a:p>
            <a:r>
              <a:rPr lang="en-US" sz="2400" b="1" dirty="0">
                <a:solidFill>
                  <a:srgbClr val="232323"/>
                </a:solidFill>
                <a:latin typeface="Arial" panose="020B0604020202020204" pitchFamily="34" charset="0"/>
              </a:rPr>
              <a:t> </a:t>
            </a:r>
            <a:r>
              <a:rPr lang="en-US" sz="2400" b="1" dirty="0" smtClean="0">
                <a:solidFill>
                  <a:srgbClr val="232323"/>
                </a:solidFill>
                <a:latin typeface="Arial" panose="020B0604020202020204" pitchFamily="34" charset="0"/>
              </a:rPr>
              <a:t> Chronic </a:t>
            </a:r>
            <a:r>
              <a:rPr lang="en-US" sz="2400" b="1" dirty="0">
                <a:solidFill>
                  <a:srgbClr val="232323"/>
                </a:solidFill>
                <a:latin typeface="Arial" panose="020B0604020202020204" pitchFamily="34" charset="0"/>
              </a:rPr>
              <a:t>disease </a:t>
            </a:r>
            <a:r>
              <a:rPr lang="en-US" sz="2400" b="1" dirty="0" smtClean="0">
                <a:solidFill>
                  <a:srgbClr val="232323"/>
                </a:solidFill>
                <a:latin typeface="Arial" panose="020B0604020202020204" pitchFamily="34" charset="0"/>
              </a:rPr>
              <a:t>panel</a:t>
            </a:r>
          </a:p>
          <a:p>
            <a:r>
              <a:rPr lang="en-US" sz="2400" b="1" dirty="0" smtClean="0">
                <a:solidFill>
                  <a:srgbClr val="232323"/>
                </a:solidFill>
                <a:latin typeface="Arial" panose="020B0604020202020204" pitchFamily="34" charset="0"/>
              </a:rPr>
              <a:t>  Follicle-stimulating </a:t>
            </a:r>
            <a:r>
              <a:rPr lang="en-US" sz="2400" b="1" dirty="0">
                <a:solidFill>
                  <a:srgbClr val="232323"/>
                </a:solidFill>
                <a:latin typeface="Arial" panose="020B0604020202020204" pitchFamily="34" charset="0"/>
              </a:rPr>
              <a:t>hormone (FSH) and luteinizing hormone (LH</a:t>
            </a:r>
            <a:r>
              <a:rPr lang="en-US" sz="2400" b="1" dirty="0" smtClean="0">
                <a:solidFill>
                  <a:srgbClr val="232323"/>
                </a:solidFill>
                <a:latin typeface="Arial" panose="020B0604020202020204" pitchFamily="34" charset="0"/>
              </a:rPr>
              <a:t>)</a:t>
            </a:r>
          </a:p>
          <a:p>
            <a:r>
              <a:rPr lang="en-US" sz="2400" b="1" dirty="0" smtClean="0">
                <a:solidFill>
                  <a:srgbClr val="232323"/>
                </a:solidFill>
                <a:latin typeface="Arial" panose="020B0604020202020204" pitchFamily="34" charset="0"/>
              </a:rPr>
              <a:t>  Prolactin</a:t>
            </a:r>
          </a:p>
          <a:p>
            <a:r>
              <a:rPr lang="en-US" sz="2400" b="1" dirty="0">
                <a:solidFill>
                  <a:srgbClr val="232323"/>
                </a:solidFill>
                <a:latin typeface="Arial" panose="020B0604020202020204" pitchFamily="34" charset="0"/>
              </a:rPr>
              <a:t> </a:t>
            </a:r>
            <a:r>
              <a:rPr lang="en-US" sz="2400" b="1" dirty="0" smtClean="0">
                <a:solidFill>
                  <a:srgbClr val="232323"/>
                </a:solidFill>
                <a:latin typeface="Arial" panose="020B0604020202020204" pitchFamily="34" charset="0"/>
              </a:rPr>
              <a:t> TSH </a:t>
            </a:r>
            <a:endParaRPr lang="en-US" sz="2400" b="1" i="0" dirty="0">
              <a:solidFill>
                <a:srgbClr val="232323"/>
              </a:solidFill>
              <a:effectLst/>
              <a:latin typeface="Arial" panose="020B0604020202020204" pitchFamily="34" charset="0"/>
            </a:endParaRPr>
          </a:p>
        </p:txBody>
      </p:sp>
      <p:sp>
        <p:nvSpPr>
          <p:cNvPr id="3" name="Date Placeholder 2"/>
          <p:cNvSpPr>
            <a:spLocks noGrp="1"/>
          </p:cNvSpPr>
          <p:nvPr>
            <p:ph type="dt" sz="half" idx="10"/>
          </p:nvPr>
        </p:nvSpPr>
        <p:spPr/>
        <p:txBody>
          <a:bodyPr/>
          <a:lstStyle/>
          <a:p>
            <a:fld id="{B830CE8F-E404-43A1-8665-005834796627}"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23</a:t>
            </a:fld>
            <a:endParaRPr lang="en-US"/>
          </a:p>
        </p:txBody>
      </p:sp>
    </p:spTree>
    <p:extLst>
      <p:ext uri="{BB962C8B-B14F-4D97-AF65-F5344CB8AC3E}">
        <p14:creationId xmlns:p14="http://schemas.microsoft.com/office/powerpoint/2010/main" val="22830893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968" y="513347"/>
            <a:ext cx="10716127" cy="3600986"/>
          </a:xfrm>
          <a:prstGeom prst="rect">
            <a:avLst/>
          </a:prstGeom>
        </p:spPr>
        <p:txBody>
          <a:bodyPr wrap="square">
            <a:spAutoFit/>
          </a:bodyPr>
          <a:lstStyle/>
          <a:p>
            <a:r>
              <a:rPr lang="en-US" sz="3200" b="1" dirty="0" smtClean="0">
                <a:solidFill>
                  <a:srgbClr val="FF0000"/>
                </a:solidFill>
                <a:latin typeface="Arial" panose="020B0604020202020204" pitchFamily="34" charset="0"/>
              </a:rPr>
              <a:t>Endocrine screening panel</a:t>
            </a:r>
          </a:p>
          <a:p>
            <a:r>
              <a:rPr lang="en-US" sz="2800" b="1" dirty="0" smtClean="0">
                <a:solidFill>
                  <a:srgbClr val="FF0000"/>
                </a:solidFill>
                <a:latin typeface="Arial" panose="020B0604020202020204" pitchFamily="34" charset="0"/>
              </a:rPr>
              <a:t>17-hydroxyprogesterone</a:t>
            </a:r>
            <a:r>
              <a:rPr lang="en-US" sz="2800" b="1" dirty="0" smtClean="0">
                <a:solidFill>
                  <a:srgbClr val="232323"/>
                </a:solidFill>
                <a:latin typeface="Arial" panose="020B0604020202020204" pitchFamily="34" charset="0"/>
              </a:rPr>
              <a:t> </a:t>
            </a:r>
            <a:r>
              <a:rPr lang="en-US" sz="2800" b="1" dirty="0" smtClean="0">
                <a:latin typeface="Arial" panose="020B0604020202020204" pitchFamily="34" charset="0"/>
              </a:rPr>
              <a:t>(</a:t>
            </a:r>
            <a:r>
              <a:rPr lang="en-US" sz="2800" b="1" dirty="0">
                <a:latin typeface="Arial" panose="020B0604020202020204" pitchFamily="34" charset="0"/>
              </a:rPr>
              <a:t>Early-morning </a:t>
            </a:r>
            <a:r>
              <a:rPr lang="en-US" sz="2800" b="1" dirty="0" smtClean="0">
                <a:latin typeface="Arial" panose="020B0604020202020204" pitchFamily="34" charset="0"/>
              </a:rPr>
              <a:t>17OHP)</a:t>
            </a:r>
          </a:p>
          <a:p>
            <a:r>
              <a:rPr lang="en-US" sz="2800" b="1" dirty="0" smtClean="0">
                <a:solidFill>
                  <a:srgbClr val="FF0000"/>
                </a:solidFill>
                <a:latin typeface="Arial" panose="020B0604020202020204" pitchFamily="34" charset="0"/>
              </a:rPr>
              <a:t>DHEAS </a:t>
            </a:r>
            <a:r>
              <a:rPr lang="en-US" sz="2800" b="1" dirty="0">
                <a:solidFill>
                  <a:srgbClr val="232323"/>
                </a:solidFill>
                <a:latin typeface="Arial" panose="020B0604020202020204" pitchFamily="34" charset="0"/>
              </a:rPr>
              <a:t>is included primarily to screen for an </a:t>
            </a:r>
            <a:r>
              <a:rPr lang="en-US" sz="2800" b="1" dirty="0" smtClean="0">
                <a:solidFill>
                  <a:srgbClr val="232323"/>
                </a:solidFill>
                <a:latin typeface="Arial" panose="020B0604020202020204" pitchFamily="34" charset="0"/>
              </a:rPr>
              <a:t>adrenal tumor</a:t>
            </a:r>
          </a:p>
          <a:p>
            <a:r>
              <a:rPr lang="en-US" sz="2800" b="1" dirty="0">
                <a:solidFill>
                  <a:srgbClr val="FF0000"/>
                </a:solidFill>
                <a:latin typeface="Arial" panose="020B0604020202020204" pitchFamily="34" charset="0"/>
              </a:rPr>
              <a:t>Serum cortisol</a:t>
            </a:r>
            <a:r>
              <a:rPr lang="en-US" sz="2800" dirty="0">
                <a:solidFill>
                  <a:srgbClr val="232323"/>
                </a:solidFill>
                <a:latin typeface="Arial" panose="020B0604020202020204" pitchFamily="34" charset="0"/>
              </a:rPr>
              <a:t> </a:t>
            </a:r>
            <a:r>
              <a:rPr lang="en-US" sz="2800" dirty="0" smtClean="0">
                <a:solidFill>
                  <a:srgbClr val="232323"/>
                </a:solidFill>
                <a:latin typeface="Arial" panose="020B0604020202020204" pitchFamily="34" charset="0"/>
              </a:rPr>
              <a:t>–</a:t>
            </a:r>
            <a:r>
              <a:rPr lang="en-US" sz="2800" b="1" dirty="0" smtClean="0">
                <a:solidFill>
                  <a:srgbClr val="232323"/>
                </a:solidFill>
                <a:latin typeface="Arial" panose="020B0604020202020204" pitchFamily="34" charset="0"/>
              </a:rPr>
              <a:t>optional test</a:t>
            </a:r>
          </a:p>
          <a:p>
            <a:r>
              <a:rPr lang="en-US" sz="2800" b="1" dirty="0">
                <a:solidFill>
                  <a:srgbClr val="232323"/>
                </a:solidFill>
                <a:latin typeface="Arial" panose="020B0604020202020204" pitchFamily="34" charset="0"/>
              </a:rPr>
              <a:t>a serum</a:t>
            </a:r>
            <a:r>
              <a:rPr lang="en-US" sz="2800" b="1" dirty="0">
                <a:solidFill>
                  <a:srgbClr val="FF0000"/>
                </a:solidFill>
                <a:latin typeface="Arial" panose="020B0604020202020204" pitchFamily="34" charset="0"/>
              </a:rPr>
              <a:t> </a:t>
            </a:r>
            <a:r>
              <a:rPr lang="en-US" sz="2800" b="1" dirty="0">
                <a:latin typeface="Arial" panose="020B0604020202020204" pitchFamily="34" charset="0"/>
              </a:rPr>
              <a:t>cortisol</a:t>
            </a:r>
            <a:r>
              <a:rPr lang="en-US" sz="2800" b="1" dirty="0">
                <a:solidFill>
                  <a:srgbClr val="FF0000"/>
                </a:solidFill>
                <a:latin typeface="Arial" panose="020B0604020202020204" pitchFamily="34" charset="0"/>
              </a:rPr>
              <a:t> </a:t>
            </a:r>
            <a:r>
              <a:rPr lang="en-US" sz="2800" b="1" dirty="0">
                <a:solidFill>
                  <a:srgbClr val="232323"/>
                </a:solidFill>
                <a:latin typeface="Arial" panose="020B0604020202020204" pitchFamily="34" charset="0"/>
              </a:rPr>
              <a:t>concentration of &lt;10 mcg/</a:t>
            </a:r>
            <a:r>
              <a:rPr lang="en-US" sz="2800" b="1" dirty="0" err="1">
                <a:solidFill>
                  <a:srgbClr val="232323"/>
                </a:solidFill>
                <a:latin typeface="Arial" panose="020B0604020202020204" pitchFamily="34" charset="0"/>
              </a:rPr>
              <a:t>dL</a:t>
            </a:r>
            <a:r>
              <a:rPr lang="en-US" sz="2800" b="1" dirty="0">
                <a:solidFill>
                  <a:srgbClr val="232323"/>
                </a:solidFill>
                <a:latin typeface="Arial" panose="020B0604020202020204" pitchFamily="34" charset="0"/>
              </a:rPr>
              <a:t> (276 </a:t>
            </a:r>
            <a:r>
              <a:rPr lang="en-US" sz="2800" b="1" dirty="0" err="1">
                <a:solidFill>
                  <a:srgbClr val="232323"/>
                </a:solidFill>
                <a:latin typeface="Arial" panose="020B0604020202020204" pitchFamily="34" charset="0"/>
              </a:rPr>
              <a:t>nmol</a:t>
            </a:r>
            <a:r>
              <a:rPr lang="en-US" sz="2800" b="1" dirty="0">
                <a:solidFill>
                  <a:srgbClr val="232323"/>
                </a:solidFill>
                <a:latin typeface="Arial" panose="020B0604020202020204" pitchFamily="34" charset="0"/>
              </a:rPr>
              <a:t>/L) is reassuring evidence against endogenous Cushing syndrome</a:t>
            </a:r>
            <a:endParaRPr lang="en-US" sz="2800" b="1" dirty="0" smtClean="0">
              <a:solidFill>
                <a:srgbClr val="232323"/>
              </a:solidFill>
              <a:latin typeface="Arial" panose="020B0604020202020204" pitchFamily="34" charset="0"/>
            </a:endParaRPr>
          </a:p>
          <a:p>
            <a:r>
              <a:rPr lang="en-US" sz="2800" b="1" dirty="0">
                <a:solidFill>
                  <a:srgbClr val="FF0000"/>
                </a:solidFill>
                <a:latin typeface="Arial" panose="020B0604020202020204" pitchFamily="34" charset="0"/>
              </a:rPr>
              <a:t>Insulin-like growth factor 1 (IGF-1</a:t>
            </a:r>
            <a:r>
              <a:rPr lang="en-US" sz="2800" b="1" dirty="0" smtClean="0">
                <a:solidFill>
                  <a:srgbClr val="FF0000"/>
                </a:solidFill>
                <a:latin typeface="Arial" panose="020B0604020202020204" pitchFamily="34" charset="0"/>
              </a:rPr>
              <a:t>) </a:t>
            </a:r>
            <a:r>
              <a:rPr lang="en-US" sz="2800" b="1" dirty="0" smtClean="0">
                <a:latin typeface="Arial" panose="020B0604020202020204" pitchFamily="34" charset="0"/>
              </a:rPr>
              <a:t>in special conditions</a:t>
            </a:r>
          </a:p>
          <a:p>
            <a:r>
              <a:rPr lang="en-US" sz="2800" b="1" dirty="0">
                <a:solidFill>
                  <a:srgbClr val="FF0000"/>
                </a:solidFill>
                <a:latin typeface="Arial" panose="020B0604020202020204" pitchFamily="34" charset="0"/>
              </a:rPr>
              <a:t>Ultrasonography</a:t>
            </a:r>
            <a:r>
              <a:rPr lang="en-US" sz="2800" dirty="0">
                <a:solidFill>
                  <a:srgbClr val="FF0000"/>
                </a:solidFill>
                <a:latin typeface="Arial" panose="020B0604020202020204" pitchFamily="34" charset="0"/>
              </a:rPr>
              <a:t> </a:t>
            </a:r>
            <a:endParaRPr lang="en-US" sz="2800" b="1" dirty="0">
              <a:solidFill>
                <a:srgbClr val="FF0000"/>
              </a:solidFill>
              <a:latin typeface="Arial" panose="020B0604020202020204" pitchFamily="34" charset="0"/>
            </a:endParaRPr>
          </a:p>
        </p:txBody>
      </p:sp>
      <p:sp>
        <p:nvSpPr>
          <p:cNvPr id="3" name="Date Placeholder 2"/>
          <p:cNvSpPr>
            <a:spLocks noGrp="1"/>
          </p:cNvSpPr>
          <p:nvPr>
            <p:ph type="dt" sz="half" idx="10"/>
          </p:nvPr>
        </p:nvSpPr>
        <p:spPr/>
        <p:txBody>
          <a:bodyPr/>
          <a:lstStyle/>
          <a:p>
            <a:fld id="{3BE5CD6D-BAA4-4465-8560-AD803022B0F8}"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24</a:t>
            </a:fld>
            <a:endParaRPr lang="en-US"/>
          </a:p>
        </p:txBody>
      </p:sp>
    </p:spTree>
    <p:extLst>
      <p:ext uri="{BB962C8B-B14F-4D97-AF65-F5344CB8AC3E}">
        <p14:creationId xmlns:p14="http://schemas.microsoft.com/office/powerpoint/2010/main" val="11504445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1053" y="304799"/>
            <a:ext cx="10539662" cy="5262979"/>
          </a:xfrm>
          <a:prstGeom prst="rect">
            <a:avLst/>
          </a:prstGeom>
        </p:spPr>
        <p:txBody>
          <a:bodyPr wrap="square">
            <a:spAutoFit/>
          </a:bodyPr>
          <a:lstStyle/>
          <a:p>
            <a:pPr lvl="0" algn="just"/>
            <a:r>
              <a:rPr lang="en-US" sz="2800" b="1" dirty="0" smtClean="0">
                <a:solidFill>
                  <a:srgbClr val="232323"/>
                </a:solidFill>
                <a:latin typeface="Arial" panose="020B0604020202020204" pitchFamily="34" charset="0"/>
              </a:rPr>
              <a:t>Sampling for 17oh progesterone</a:t>
            </a:r>
          </a:p>
          <a:p>
            <a:pPr lvl="0" algn="just"/>
            <a:r>
              <a:rPr lang="en-US" sz="2800" b="1" dirty="0" smtClean="0">
                <a:solidFill>
                  <a:srgbClr val="232323"/>
                </a:solidFill>
                <a:latin typeface="Arial" panose="020B0604020202020204" pitchFamily="34" charset="0"/>
              </a:rPr>
              <a:t> </a:t>
            </a:r>
            <a:r>
              <a:rPr lang="en-US" sz="2800" b="1" dirty="0" smtClean="0">
                <a:solidFill>
                  <a:srgbClr val="FF0000"/>
                </a:solidFill>
                <a:latin typeface="Arial" panose="020B0604020202020204" pitchFamily="34" charset="0"/>
              </a:rPr>
              <a:t>during amenorrhea </a:t>
            </a:r>
          </a:p>
          <a:p>
            <a:pPr lvl="0" algn="just"/>
            <a:r>
              <a:rPr lang="en-US" sz="2800" b="1" dirty="0" smtClean="0">
                <a:solidFill>
                  <a:srgbClr val="232323"/>
                </a:solidFill>
                <a:latin typeface="Arial" panose="020B0604020202020204" pitchFamily="34" charset="0"/>
              </a:rPr>
              <a:t> </a:t>
            </a:r>
            <a:r>
              <a:rPr lang="en-US" sz="2800" b="1" dirty="0" smtClean="0">
                <a:solidFill>
                  <a:srgbClr val="FF0000"/>
                </a:solidFill>
                <a:latin typeface="Arial" panose="020B0604020202020204" pitchFamily="34" charset="0"/>
              </a:rPr>
              <a:t>1-10 </a:t>
            </a:r>
            <a:r>
              <a:rPr lang="en-US" sz="2800" b="1" dirty="0">
                <a:solidFill>
                  <a:srgbClr val="FF0000"/>
                </a:solidFill>
                <a:latin typeface="Arial" panose="020B0604020202020204" pitchFamily="34" charset="0"/>
              </a:rPr>
              <a:t>days </a:t>
            </a:r>
            <a:r>
              <a:rPr lang="en-US" sz="2800" b="1" dirty="0" smtClean="0">
                <a:solidFill>
                  <a:srgbClr val="FF0000"/>
                </a:solidFill>
                <a:latin typeface="Arial" panose="020B0604020202020204" pitchFamily="34" charset="0"/>
              </a:rPr>
              <a:t>of </a:t>
            </a:r>
            <a:r>
              <a:rPr lang="en-US" sz="2800" b="1" dirty="0">
                <a:solidFill>
                  <a:srgbClr val="FF0000"/>
                </a:solidFill>
                <a:latin typeface="Arial" panose="020B0604020202020204" pitchFamily="34" charset="0"/>
              </a:rPr>
              <a:t>a menstrual cycle </a:t>
            </a:r>
            <a:r>
              <a:rPr lang="en-US" sz="2800" b="1" dirty="0">
                <a:solidFill>
                  <a:srgbClr val="232323"/>
                </a:solidFill>
                <a:latin typeface="Arial" panose="020B0604020202020204" pitchFamily="34" charset="0"/>
              </a:rPr>
              <a:t>in regularly cycling patients </a:t>
            </a:r>
            <a:r>
              <a:rPr lang="en-US" sz="2800" b="1" dirty="0" smtClean="0">
                <a:solidFill>
                  <a:srgbClr val="232323"/>
                </a:solidFill>
                <a:latin typeface="Arial" panose="020B0604020202020204" pitchFamily="34" charset="0"/>
              </a:rPr>
              <a:t>(17OHP </a:t>
            </a:r>
            <a:r>
              <a:rPr lang="en-US" sz="2800" b="1" dirty="0">
                <a:solidFill>
                  <a:srgbClr val="232323"/>
                </a:solidFill>
                <a:latin typeface="Arial" panose="020B0604020202020204" pitchFamily="34" charset="0"/>
              </a:rPr>
              <a:t>rises during the </a:t>
            </a:r>
            <a:r>
              <a:rPr lang="en-US" sz="2800" b="1" dirty="0" err="1">
                <a:solidFill>
                  <a:srgbClr val="232323"/>
                </a:solidFill>
                <a:latin typeface="Arial" panose="020B0604020202020204" pitchFamily="34" charset="0"/>
              </a:rPr>
              <a:t>preovulatory</a:t>
            </a:r>
            <a:r>
              <a:rPr lang="en-US" sz="2800" b="1" dirty="0">
                <a:solidFill>
                  <a:srgbClr val="232323"/>
                </a:solidFill>
                <a:latin typeface="Arial" panose="020B0604020202020204" pitchFamily="34" charset="0"/>
              </a:rPr>
              <a:t> and luteal </a:t>
            </a:r>
            <a:r>
              <a:rPr lang="en-US" sz="2800" b="1" dirty="0" smtClean="0">
                <a:solidFill>
                  <a:srgbClr val="232323"/>
                </a:solidFill>
                <a:latin typeface="Arial" panose="020B0604020202020204" pitchFamily="34" charset="0"/>
              </a:rPr>
              <a:t>phases). </a:t>
            </a:r>
            <a:r>
              <a:rPr lang="en-US" sz="2800" b="1" dirty="0" smtClean="0">
                <a:solidFill>
                  <a:srgbClr val="FF0000"/>
                </a:solidFill>
                <a:latin typeface="Arial" panose="020B0604020202020204" pitchFamily="34" charset="0"/>
              </a:rPr>
              <a:t>17OHP </a:t>
            </a:r>
            <a:r>
              <a:rPr lang="en-US" sz="2800" b="1" dirty="0">
                <a:solidFill>
                  <a:srgbClr val="FF0000"/>
                </a:solidFill>
                <a:latin typeface="Arial" panose="020B0604020202020204" pitchFamily="34" charset="0"/>
              </a:rPr>
              <a:t>value of &gt;170 </a:t>
            </a:r>
            <a:r>
              <a:rPr lang="en-US" sz="2800" b="1" dirty="0" err="1">
                <a:solidFill>
                  <a:srgbClr val="FF0000"/>
                </a:solidFill>
                <a:latin typeface="Arial" panose="020B0604020202020204" pitchFamily="34" charset="0"/>
              </a:rPr>
              <a:t>ng</a:t>
            </a:r>
            <a:r>
              <a:rPr lang="en-US" sz="2800" b="1" dirty="0">
                <a:solidFill>
                  <a:srgbClr val="FF0000"/>
                </a:solidFill>
                <a:latin typeface="Arial" panose="020B0604020202020204" pitchFamily="34" charset="0"/>
              </a:rPr>
              <a:t>/</a:t>
            </a:r>
            <a:r>
              <a:rPr lang="en-US" sz="2800" b="1" dirty="0" err="1">
                <a:solidFill>
                  <a:srgbClr val="FF0000"/>
                </a:solidFill>
                <a:latin typeface="Arial" panose="020B0604020202020204" pitchFamily="34" charset="0"/>
              </a:rPr>
              <a:t>dL</a:t>
            </a:r>
            <a:r>
              <a:rPr lang="en-US" sz="2800" b="1" dirty="0">
                <a:solidFill>
                  <a:srgbClr val="FF0000"/>
                </a:solidFill>
                <a:latin typeface="Arial" panose="020B0604020202020204" pitchFamily="34" charset="0"/>
              </a:rPr>
              <a:t> </a:t>
            </a:r>
            <a:r>
              <a:rPr lang="en-US" sz="2800" b="1" dirty="0" smtClean="0">
                <a:solidFill>
                  <a:srgbClr val="232323"/>
                </a:solidFill>
                <a:latin typeface="Arial" panose="020B0604020202020204" pitchFamily="34" charset="0"/>
              </a:rPr>
              <a:t>is </a:t>
            </a:r>
            <a:r>
              <a:rPr lang="en-US" sz="2800" b="1" dirty="0">
                <a:solidFill>
                  <a:srgbClr val="232323"/>
                </a:solidFill>
                <a:latin typeface="Arial" panose="020B0604020202020204" pitchFamily="34" charset="0"/>
              </a:rPr>
              <a:t>suggestive of NCCAH in an </a:t>
            </a:r>
            <a:r>
              <a:rPr lang="en-US" sz="2800" b="1" dirty="0" err="1">
                <a:solidFill>
                  <a:srgbClr val="232323"/>
                </a:solidFill>
                <a:latin typeface="Arial" panose="020B0604020202020204" pitchFamily="34" charset="0"/>
              </a:rPr>
              <a:t>anovulatory</a:t>
            </a:r>
            <a:r>
              <a:rPr lang="en-US" sz="2800" b="1" dirty="0">
                <a:solidFill>
                  <a:srgbClr val="232323"/>
                </a:solidFill>
                <a:latin typeface="Arial" panose="020B0604020202020204" pitchFamily="34" charset="0"/>
              </a:rPr>
              <a:t> cycle but is also compatible with recent ovulation. </a:t>
            </a:r>
            <a:r>
              <a:rPr lang="en-US" sz="2800" b="1" dirty="0" smtClean="0">
                <a:solidFill>
                  <a:srgbClr val="232323"/>
                </a:solidFill>
                <a:latin typeface="Arial" panose="020B0604020202020204" pitchFamily="34" charset="0"/>
              </a:rPr>
              <a:t>(&gt;</a:t>
            </a:r>
            <a:r>
              <a:rPr lang="en-US" sz="2800" b="1" dirty="0">
                <a:solidFill>
                  <a:srgbClr val="232323"/>
                </a:solidFill>
                <a:latin typeface="Arial" panose="020B0604020202020204" pitchFamily="34" charset="0"/>
              </a:rPr>
              <a:t>20 percent of patients with PCOS have elevated baseline 17OHP concentrations, as do some with </a:t>
            </a:r>
            <a:r>
              <a:rPr lang="en-US" sz="2800" b="1" dirty="0" err="1">
                <a:solidFill>
                  <a:srgbClr val="232323"/>
                </a:solidFill>
                <a:latin typeface="Arial" panose="020B0604020202020204" pitchFamily="34" charset="0"/>
              </a:rPr>
              <a:t>tumoral</a:t>
            </a:r>
            <a:r>
              <a:rPr lang="en-US" sz="2800" b="1" dirty="0">
                <a:solidFill>
                  <a:srgbClr val="232323"/>
                </a:solidFill>
                <a:latin typeface="Arial" panose="020B0604020202020204" pitchFamily="34" charset="0"/>
              </a:rPr>
              <a:t> hyperandrogenism) </a:t>
            </a:r>
            <a:r>
              <a:rPr lang="en-US" sz="2800" b="1" dirty="0" smtClean="0">
                <a:solidFill>
                  <a:srgbClr val="232323"/>
                </a:solidFill>
                <a:latin typeface="Arial" panose="020B0604020202020204" pitchFamily="34" charset="0"/>
              </a:rPr>
              <a:t>.</a:t>
            </a:r>
            <a:r>
              <a:rPr lang="en-US" sz="2800" b="1" dirty="0" smtClean="0">
                <a:solidFill>
                  <a:srgbClr val="FF0000"/>
                </a:solidFill>
                <a:latin typeface="Arial" panose="020B0604020202020204" pitchFamily="34" charset="0"/>
              </a:rPr>
              <a:t>An </a:t>
            </a:r>
            <a:r>
              <a:rPr lang="en-US" sz="2800" b="1" dirty="0">
                <a:solidFill>
                  <a:srgbClr val="FF0000"/>
                </a:solidFill>
                <a:latin typeface="Arial" panose="020B0604020202020204" pitchFamily="34" charset="0"/>
              </a:rPr>
              <a:t>abnormal screening test is not diagnostic but requires a </a:t>
            </a:r>
            <a:r>
              <a:rPr lang="en-US" sz="2800" b="1" dirty="0" err="1">
                <a:solidFill>
                  <a:srgbClr val="FF0000"/>
                </a:solidFill>
                <a:latin typeface="Arial" panose="020B0604020202020204" pitchFamily="34" charset="0"/>
              </a:rPr>
              <a:t>cosyntropin</a:t>
            </a:r>
            <a:r>
              <a:rPr lang="en-US" sz="2800" b="1" dirty="0">
                <a:solidFill>
                  <a:srgbClr val="FF0000"/>
                </a:solidFill>
                <a:latin typeface="Arial" panose="020B0604020202020204" pitchFamily="34" charset="0"/>
              </a:rPr>
              <a:t> (ACTH) stimulation test to confirm the diagnosis of CAH </a:t>
            </a:r>
            <a:r>
              <a:rPr lang="en-US" sz="2800" b="1" dirty="0" smtClean="0">
                <a:solidFill>
                  <a:srgbClr val="FF0000"/>
                </a:solidFill>
                <a:latin typeface="Arial" panose="020B0604020202020204" pitchFamily="34" charset="0"/>
              </a:rPr>
              <a:t>,unless </a:t>
            </a:r>
            <a:r>
              <a:rPr lang="en-US" sz="2800" b="1" dirty="0">
                <a:solidFill>
                  <a:srgbClr val="FF0000"/>
                </a:solidFill>
                <a:latin typeface="Arial" panose="020B0604020202020204" pitchFamily="34" charset="0"/>
              </a:rPr>
              <a:t>the basal 17OHP level is &gt;1000 </a:t>
            </a:r>
            <a:r>
              <a:rPr lang="en-US" sz="2800" b="1" dirty="0" err="1">
                <a:solidFill>
                  <a:srgbClr val="FF0000"/>
                </a:solidFill>
                <a:latin typeface="Arial" panose="020B0604020202020204" pitchFamily="34" charset="0"/>
              </a:rPr>
              <a:t>ng</a:t>
            </a:r>
            <a:r>
              <a:rPr lang="en-US" sz="2800" b="1" dirty="0">
                <a:solidFill>
                  <a:srgbClr val="FF0000"/>
                </a:solidFill>
                <a:latin typeface="Arial" panose="020B0604020202020204" pitchFamily="34" charset="0"/>
              </a:rPr>
              <a:t>/</a:t>
            </a:r>
            <a:r>
              <a:rPr lang="en-US" sz="2800" b="1" dirty="0" err="1">
                <a:solidFill>
                  <a:srgbClr val="FF0000"/>
                </a:solidFill>
                <a:latin typeface="Arial" panose="020B0604020202020204" pitchFamily="34" charset="0"/>
              </a:rPr>
              <a:t>dL</a:t>
            </a:r>
            <a:r>
              <a:rPr lang="en-US" sz="2800" b="1" dirty="0">
                <a:solidFill>
                  <a:srgbClr val="FF0000"/>
                </a:solidFill>
                <a:latin typeface="Arial" panose="020B0604020202020204" pitchFamily="34" charset="0"/>
              </a:rPr>
              <a:t> (30 </a:t>
            </a:r>
            <a:r>
              <a:rPr lang="en-US" sz="2800" b="1" dirty="0" err="1">
                <a:solidFill>
                  <a:srgbClr val="FF0000"/>
                </a:solidFill>
                <a:latin typeface="Arial" panose="020B0604020202020204" pitchFamily="34" charset="0"/>
              </a:rPr>
              <a:t>nmol</a:t>
            </a:r>
            <a:r>
              <a:rPr lang="en-US" sz="2800" b="1" dirty="0">
                <a:solidFill>
                  <a:srgbClr val="FF0000"/>
                </a:solidFill>
                <a:latin typeface="Arial" panose="020B0604020202020204" pitchFamily="34" charset="0"/>
              </a:rPr>
              <a:t>/L)</a:t>
            </a:r>
            <a:endParaRPr lang="en-US" sz="2800" b="1" dirty="0">
              <a:solidFill>
                <a:srgbClr val="FF0000"/>
              </a:solidFill>
            </a:endParaRPr>
          </a:p>
        </p:txBody>
      </p:sp>
      <p:sp>
        <p:nvSpPr>
          <p:cNvPr id="3" name="Date Placeholder 2"/>
          <p:cNvSpPr>
            <a:spLocks noGrp="1"/>
          </p:cNvSpPr>
          <p:nvPr>
            <p:ph type="dt" sz="half" idx="10"/>
          </p:nvPr>
        </p:nvSpPr>
        <p:spPr/>
        <p:txBody>
          <a:bodyPr/>
          <a:lstStyle/>
          <a:p>
            <a:fld id="{B80FBDC1-DED8-4243-8BFA-3793E44A7193}"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25</a:t>
            </a:fld>
            <a:endParaRPr lang="en-US"/>
          </a:p>
        </p:txBody>
      </p:sp>
    </p:spTree>
    <p:extLst>
      <p:ext uri="{BB962C8B-B14F-4D97-AF65-F5344CB8AC3E}">
        <p14:creationId xmlns:p14="http://schemas.microsoft.com/office/powerpoint/2010/main" val="33853347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6063" y="930443"/>
            <a:ext cx="10491537" cy="3539430"/>
          </a:xfrm>
          <a:prstGeom prst="rect">
            <a:avLst/>
          </a:prstGeom>
        </p:spPr>
        <p:txBody>
          <a:bodyPr wrap="square">
            <a:spAutoFit/>
          </a:bodyPr>
          <a:lstStyle/>
          <a:p>
            <a:pPr algn="just"/>
            <a:r>
              <a:rPr lang="en-US" sz="2800" b="1" dirty="0" smtClean="0">
                <a:solidFill>
                  <a:srgbClr val="232323"/>
                </a:solidFill>
                <a:latin typeface="Arial" panose="020B0604020202020204" pitchFamily="34" charset="0"/>
              </a:rPr>
              <a:t>measure </a:t>
            </a:r>
            <a:r>
              <a:rPr lang="en-US" sz="2800" b="1" dirty="0">
                <a:solidFill>
                  <a:srgbClr val="232323"/>
                </a:solidFill>
                <a:latin typeface="Arial" panose="020B0604020202020204" pitchFamily="34" charset="0"/>
              </a:rPr>
              <a:t>serum </a:t>
            </a:r>
            <a:r>
              <a:rPr lang="en-US" sz="2800" b="1" dirty="0">
                <a:solidFill>
                  <a:srgbClr val="FF0000"/>
                </a:solidFill>
                <a:latin typeface="Arial" panose="020B0604020202020204" pitchFamily="34" charset="0"/>
              </a:rPr>
              <a:t>progesterone at the same time as the 17OHP </a:t>
            </a:r>
            <a:r>
              <a:rPr lang="en-US" sz="2800" b="1" dirty="0">
                <a:solidFill>
                  <a:srgbClr val="232323"/>
                </a:solidFill>
                <a:latin typeface="Arial" panose="020B0604020202020204" pitchFamily="34" charset="0"/>
              </a:rPr>
              <a:t>measurement to rule out the possibility that the patient has unexpectedly ovulated (which occurs in </a:t>
            </a:r>
            <a:r>
              <a:rPr lang="en-US" sz="2800" b="1" dirty="0" smtClean="0">
                <a:solidFill>
                  <a:srgbClr val="232323"/>
                </a:solidFill>
                <a:latin typeface="Arial" panose="020B0604020202020204" pitchFamily="34" charset="0"/>
              </a:rPr>
              <a:t>10 </a:t>
            </a:r>
            <a:r>
              <a:rPr lang="en-US" sz="2800" b="1" dirty="0">
                <a:solidFill>
                  <a:srgbClr val="232323"/>
                </a:solidFill>
                <a:latin typeface="Arial" panose="020B0604020202020204" pitchFamily="34" charset="0"/>
              </a:rPr>
              <a:t>percent of </a:t>
            </a:r>
            <a:r>
              <a:rPr lang="en-US" sz="2800" b="1" dirty="0" err="1">
                <a:solidFill>
                  <a:srgbClr val="232323"/>
                </a:solidFill>
                <a:latin typeface="Arial" panose="020B0604020202020204" pitchFamily="34" charset="0"/>
              </a:rPr>
              <a:t>oligo-amenorrheic</a:t>
            </a:r>
            <a:r>
              <a:rPr lang="en-US" sz="2800" b="1" dirty="0">
                <a:solidFill>
                  <a:srgbClr val="232323"/>
                </a:solidFill>
                <a:latin typeface="Arial" panose="020B0604020202020204" pitchFamily="34" charset="0"/>
              </a:rPr>
              <a:t> PCOS patients) and is unknowingly being tested in the luteal phase of her cycle. The luteal phase is indicated by a </a:t>
            </a:r>
            <a:r>
              <a:rPr lang="en-US" sz="2800" b="1" dirty="0">
                <a:solidFill>
                  <a:srgbClr val="FF0000"/>
                </a:solidFill>
                <a:latin typeface="Arial" panose="020B0604020202020204" pitchFamily="34" charset="0"/>
              </a:rPr>
              <a:t>serum progesterone &gt;175 </a:t>
            </a:r>
            <a:r>
              <a:rPr lang="en-US" sz="2800" b="1" dirty="0" err="1">
                <a:solidFill>
                  <a:srgbClr val="FF0000"/>
                </a:solidFill>
                <a:latin typeface="Arial" panose="020B0604020202020204" pitchFamily="34" charset="0"/>
              </a:rPr>
              <a:t>ng</a:t>
            </a:r>
            <a:r>
              <a:rPr lang="en-US" sz="2800" b="1" dirty="0">
                <a:solidFill>
                  <a:srgbClr val="FF0000"/>
                </a:solidFill>
                <a:latin typeface="Arial" panose="020B0604020202020204" pitchFamily="34" charset="0"/>
              </a:rPr>
              <a:t>/</a:t>
            </a:r>
            <a:r>
              <a:rPr lang="en-US" sz="2800" b="1" dirty="0" err="1">
                <a:solidFill>
                  <a:srgbClr val="FF0000"/>
                </a:solidFill>
                <a:latin typeface="Arial" panose="020B0604020202020204" pitchFamily="34" charset="0"/>
              </a:rPr>
              <a:t>dL</a:t>
            </a:r>
            <a:r>
              <a:rPr lang="en-US" sz="2800" b="1" dirty="0">
                <a:solidFill>
                  <a:srgbClr val="FF0000"/>
                </a:solidFill>
                <a:latin typeface="Arial" panose="020B0604020202020204" pitchFamily="34" charset="0"/>
              </a:rPr>
              <a:t> </a:t>
            </a:r>
            <a:r>
              <a:rPr lang="en-US" sz="2800" b="1" dirty="0">
                <a:solidFill>
                  <a:srgbClr val="232323"/>
                </a:solidFill>
                <a:latin typeface="Arial" panose="020B0604020202020204" pitchFamily="34" charset="0"/>
              </a:rPr>
              <a:t>(5.5 </a:t>
            </a:r>
            <a:r>
              <a:rPr lang="en-US" sz="2800" b="1" dirty="0" err="1">
                <a:solidFill>
                  <a:srgbClr val="232323"/>
                </a:solidFill>
                <a:latin typeface="Arial" panose="020B0604020202020204" pitchFamily="34" charset="0"/>
              </a:rPr>
              <a:t>nmol</a:t>
            </a:r>
            <a:r>
              <a:rPr lang="en-US" sz="2800" b="1" dirty="0">
                <a:solidFill>
                  <a:srgbClr val="232323"/>
                </a:solidFill>
                <a:latin typeface="Arial" panose="020B0604020202020204" pitchFamily="34" charset="0"/>
              </a:rPr>
              <a:t>/L) and can be accompanied by </a:t>
            </a:r>
            <a:r>
              <a:rPr lang="en-US" sz="2800" b="1" dirty="0">
                <a:solidFill>
                  <a:srgbClr val="FF0000"/>
                </a:solidFill>
                <a:latin typeface="Arial" panose="020B0604020202020204" pitchFamily="34" charset="0"/>
              </a:rPr>
              <a:t>17OHP levels up to 350 </a:t>
            </a:r>
            <a:r>
              <a:rPr lang="en-US" sz="2800" b="1" dirty="0" err="1">
                <a:solidFill>
                  <a:srgbClr val="FF0000"/>
                </a:solidFill>
                <a:latin typeface="Arial" panose="020B0604020202020204" pitchFamily="34" charset="0"/>
              </a:rPr>
              <a:t>ng</a:t>
            </a:r>
            <a:r>
              <a:rPr lang="en-US" sz="2800" b="1" dirty="0">
                <a:solidFill>
                  <a:srgbClr val="FF0000"/>
                </a:solidFill>
                <a:latin typeface="Arial" panose="020B0604020202020204" pitchFamily="34" charset="0"/>
              </a:rPr>
              <a:t>/</a:t>
            </a:r>
            <a:r>
              <a:rPr lang="en-US" sz="2800" b="1" dirty="0" err="1">
                <a:solidFill>
                  <a:srgbClr val="FF0000"/>
                </a:solidFill>
                <a:latin typeface="Arial" panose="020B0604020202020204" pitchFamily="34" charset="0"/>
              </a:rPr>
              <a:t>dL</a:t>
            </a:r>
            <a:r>
              <a:rPr lang="en-US" sz="2800" b="1" dirty="0">
                <a:solidFill>
                  <a:srgbClr val="FF0000"/>
                </a:solidFill>
                <a:latin typeface="Arial" panose="020B0604020202020204" pitchFamily="34" charset="0"/>
              </a:rPr>
              <a:t> </a:t>
            </a:r>
            <a:r>
              <a:rPr lang="en-US" sz="2800" b="1" dirty="0">
                <a:solidFill>
                  <a:srgbClr val="232323"/>
                </a:solidFill>
                <a:latin typeface="Arial" panose="020B0604020202020204" pitchFamily="34" charset="0"/>
              </a:rPr>
              <a:t>(10.5 </a:t>
            </a:r>
            <a:r>
              <a:rPr lang="en-US" sz="2800" b="1" dirty="0" err="1">
                <a:solidFill>
                  <a:srgbClr val="232323"/>
                </a:solidFill>
                <a:latin typeface="Arial" panose="020B0604020202020204" pitchFamily="34" charset="0"/>
              </a:rPr>
              <a:t>nmol</a:t>
            </a:r>
            <a:r>
              <a:rPr lang="en-US" sz="2800" b="1" dirty="0">
                <a:solidFill>
                  <a:srgbClr val="232323"/>
                </a:solidFill>
                <a:latin typeface="Arial" panose="020B0604020202020204" pitchFamily="34" charset="0"/>
              </a:rPr>
              <a:t>/L).</a:t>
            </a:r>
            <a:endParaRPr lang="en-US" sz="2800" b="1" dirty="0"/>
          </a:p>
        </p:txBody>
      </p:sp>
      <p:sp>
        <p:nvSpPr>
          <p:cNvPr id="3" name="Date Placeholder 2"/>
          <p:cNvSpPr>
            <a:spLocks noGrp="1"/>
          </p:cNvSpPr>
          <p:nvPr>
            <p:ph type="dt" sz="half" idx="10"/>
          </p:nvPr>
        </p:nvSpPr>
        <p:spPr/>
        <p:txBody>
          <a:bodyPr/>
          <a:lstStyle/>
          <a:p>
            <a:fld id="{D54D51DE-424B-449D-9C7A-A1FD53A50015}"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26</a:t>
            </a:fld>
            <a:endParaRPr lang="en-US"/>
          </a:p>
        </p:txBody>
      </p:sp>
    </p:spTree>
    <p:extLst>
      <p:ext uri="{BB962C8B-B14F-4D97-AF65-F5344CB8AC3E}">
        <p14:creationId xmlns:p14="http://schemas.microsoft.com/office/powerpoint/2010/main" val="6684941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02106" y="352928"/>
            <a:ext cx="10860504" cy="3970318"/>
          </a:xfrm>
          <a:prstGeom prst="rect">
            <a:avLst/>
          </a:prstGeom>
        </p:spPr>
        <p:txBody>
          <a:bodyPr wrap="square">
            <a:spAutoFit/>
          </a:bodyPr>
          <a:lstStyle/>
          <a:p>
            <a:pPr algn="just"/>
            <a:r>
              <a:rPr lang="en-US" sz="2800" b="1" i="0" dirty="0" smtClean="0">
                <a:solidFill>
                  <a:srgbClr val="232323"/>
                </a:solidFill>
                <a:effectLst/>
                <a:latin typeface="Noto Sans"/>
              </a:rPr>
              <a:t>Ovarian findings</a:t>
            </a:r>
            <a:endParaRPr lang="en-US" sz="2800" b="0" i="0" dirty="0" smtClean="0">
              <a:solidFill>
                <a:srgbClr val="232323"/>
              </a:solidFill>
              <a:effectLst/>
              <a:latin typeface="Noto Sans"/>
            </a:endParaRPr>
          </a:p>
          <a:p>
            <a:pPr algn="just"/>
            <a:r>
              <a:rPr lang="en-US" sz="2800" b="1" i="0" dirty="0" smtClean="0">
                <a:solidFill>
                  <a:srgbClr val="232323"/>
                </a:solidFill>
                <a:effectLst/>
                <a:latin typeface="Noto Sans"/>
              </a:rPr>
              <a:t>Anovulation</a:t>
            </a:r>
            <a:r>
              <a:rPr lang="en-US" b="0" i="0" dirty="0" smtClean="0">
                <a:solidFill>
                  <a:srgbClr val="232323"/>
                </a:solidFill>
                <a:effectLst/>
                <a:latin typeface="Noto Sans"/>
              </a:rPr>
              <a:t> —</a:t>
            </a:r>
            <a:endParaRPr lang="en-US" dirty="0">
              <a:solidFill>
                <a:srgbClr val="232323"/>
              </a:solidFill>
              <a:latin typeface="Noto Sans"/>
            </a:endParaRPr>
          </a:p>
          <a:p>
            <a:pPr algn="just"/>
            <a:r>
              <a:rPr lang="en-US" sz="2800" b="1" i="0" dirty="0" smtClean="0">
                <a:solidFill>
                  <a:srgbClr val="232323"/>
                </a:solidFill>
                <a:effectLst/>
                <a:latin typeface="Noto Sans"/>
              </a:rPr>
              <a:t>abnormal and physiologic anovulation </a:t>
            </a:r>
          </a:p>
          <a:p>
            <a:pPr algn="just"/>
            <a:r>
              <a:rPr lang="en-US" sz="2800" b="1" i="0" dirty="0" smtClean="0">
                <a:solidFill>
                  <a:srgbClr val="0070C0"/>
                </a:solidFill>
                <a:effectLst/>
                <a:latin typeface="Noto Sans"/>
              </a:rPr>
              <a:t>Cycles shorter than 19 days or longer than 90 days are abnormal at any stage</a:t>
            </a:r>
            <a:endParaRPr lang="en-US" sz="2800" b="1" i="0" dirty="0" smtClean="0">
              <a:solidFill>
                <a:srgbClr val="232323"/>
              </a:solidFill>
              <a:effectLst/>
              <a:latin typeface="Noto Sans"/>
            </a:endParaRPr>
          </a:p>
          <a:p>
            <a:pPr algn="just"/>
            <a:r>
              <a:rPr lang="en-US" sz="2800" b="1" i="0" dirty="0" smtClean="0">
                <a:solidFill>
                  <a:srgbClr val="232323"/>
                </a:solidFill>
                <a:effectLst/>
                <a:latin typeface="Noto Sans"/>
              </a:rPr>
              <a:t>75 percent of menstrual cycles range from 21 to 45 days during the first </a:t>
            </a:r>
            <a:r>
              <a:rPr lang="en-US" sz="2800" b="1" i="0" dirty="0" err="1" smtClean="0">
                <a:solidFill>
                  <a:srgbClr val="232323"/>
                </a:solidFill>
                <a:effectLst/>
                <a:latin typeface="Noto Sans"/>
              </a:rPr>
              <a:t>postmenarcheal</a:t>
            </a:r>
            <a:r>
              <a:rPr lang="en-US" sz="2800" b="1" i="0" dirty="0" smtClean="0">
                <a:solidFill>
                  <a:srgbClr val="232323"/>
                </a:solidFill>
                <a:effectLst/>
                <a:latin typeface="Noto Sans"/>
              </a:rPr>
              <a:t> (gynecologic) year, and 95 percent of girls achieve 21- to 38-day adult menstrual </a:t>
            </a:r>
            <a:r>
              <a:rPr lang="en-US" sz="2800" b="1" i="0" dirty="0" err="1" smtClean="0">
                <a:solidFill>
                  <a:srgbClr val="232323"/>
                </a:solidFill>
                <a:effectLst/>
                <a:latin typeface="Noto Sans"/>
              </a:rPr>
              <a:t>cyclicity</a:t>
            </a:r>
            <a:r>
              <a:rPr lang="en-US" sz="2800" b="1" i="0" dirty="0" smtClean="0">
                <a:solidFill>
                  <a:srgbClr val="232323"/>
                </a:solidFill>
                <a:effectLst/>
                <a:latin typeface="Noto Sans"/>
              </a:rPr>
              <a:t> by their fourth gynecologic year.</a:t>
            </a:r>
            <a:endParaRPr lang="en-US" sz="2800" b="1" i="0" dirty="0">
              <a:solidFill>
                <a:srgbClr val="232323"/>
              </a:solidFill>
              <a:effectLst/>
              <a:latin typeface="Noto Sans"/>
            </a:endParaRPr>
          </a:p>
        </p:txBody>
      </p:sp>
      <p:sp>
        <p:nvSpPr>
          <p:cNvPr id="3" name="Date Placeholder 2"/>
          <p:cNvSpPr>
            <a:spLocks noGrp="1"/>
          </p:cNvSpPr>
          <p:nvPr>
            <p:ph type="dt" sz="half" idx="10"/>
          </p:nvPr>
        </p:nvSpPr>
        <p:spPr/>
        <p:txBody>
          <a:bodyPr/>
          <a:lstStyle/>
          <a:p>
            <a:fld id="{7875718E-822E-499F-B7A2-136DB8095DB4}"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27</a:t>
            </a:fld>
            <a:endParaRPr lang="en-US"/>
          </a:p>
        </p:txBody>
      </p:sp>
    </p:spTree>
    <p:extLst>
      <p:ext uri="{BB962C8B-B14F-4D97-AF65-F5344CB8AC3E}">
        <p14:creationId xmlns:p14="http://schemas.microsoft.com/office/powerpoint/2010/main" val="14893142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609600" y="433137"/>
            <a:ext cx="10908632" cy="4401205"/>
          </a:xfrm>
          <a:prstGeom prst="rect">
            <a:avLst/>
          </a:prstGeom>
        </p:spPr>
        <p:txBody>
          <a:bodyPr wrap="square">
            <a:spAutoFit/>
          </a:bodyPr>
          <a:lstStyle/>
          <a:p>
            <a:pPr algn="just"/>
            <a:r>
              <a:rPr lang="en-US" sz="2800" b="1" i="0" dirty="0" smtClean="0">
                <a:solidFill>
                  <a:srgbClr val="232323"/>
                </a:solidFill>
                <a:effectLst/>
                <a:latin typeface="Noto Sans"/>
              </a:rPr>
              <a:t>In summary, uterine bleeding at intervals more frequent than every 19 days or less frequent than every 90 days is abnormal.</a:t>
            </a:r>
          </a:p>
          <a:p>
            <a:pPr algn="just"/>
            <a:r>
              <a:rPr lang="en-US" sz="2800" b="1" i="0" dirty="0" smtClean="0">
                <a:solidFill>
                  <a:srgbClr val="232323"/>
                </a:solidFill>
                <a:effectLst/>
                <a:latin typeface="Noto Sans"/>
              </a:rPr>
              <a:t>In the absence of clinical evidence of an endocrine disorder, a menstrual abnormality that goes on for one year has approximately a 50 percent probability of persisting and approximately one-half of the ongoing cases will have PCOS. Lengthier persistence progressively increases the likelihood of an underlying </a:t>
            </a:r>
            <a:r>
              <a:rPr lang="en-US" sz="2800" b="1" i="0" dirty="0" err="1" smtClean="0">
                <a:solidFill>
                  <a:srgbClr val="232323"/>
                </a:solidFill>
                <a:effectLst/>
                <a:latin typeface="Noto Sans"/>
              </a:rPr>
              <a:t>anovulatory</a:t>
            </a:r>
            <a:r>
              <a:rPr lang="en-US" sz="2800" b="1" i="0" dirty="0" smtClean="0">
                <a:solidFill>
                  <a:srgbClr val="232323"/>
                </a:solidFill>
                <a:effectLst/>
                <a:latin typeface="Noto Sans"/>
              </a:rPr>
              <a:t> disorder. </a:t>
            </a:r>
            <a:r>
              <a:rPr lang="en-US" sz="2800" b="1" i="0" dirty="0" smtClean="0">
                <a:solidFill>
                  <a:srgbClr val="0070C0"/>
                </a:solidFill>
                <a:effectLst/>
                <a:latin typeface="Noto Sans"/>
              </a:rPr>
              <a:t>Clinical evidence of hyperandrogenism such as hirsutism increases the risk of PCOS.</a:t>
            </a:r>
            <a:endParaRPr lang="en-US" sz="2800" b="1" dirty="0">
              <a:solidFill>
                <a:srgbClr val="0070C0"/>
              </a:solidFill>
            </a:endParaRPr>
          </a:p>
        </p:txBody>
      </p:sp>
      <p:sp>
        <p:nvSpPr>
          <p:cNvPr id="2" name="Date Placeholder 1"/>
          <p:cNvSpPr>
            <a:spLocks noGrp="1"/>
          </p:cNvSpPr>
          <p:nvPr>
            <p:ph type="dt" sz="half" idx="10"/>
          </p:nvPr>
        </p:nvSpPr>
        <p:spPr/>
        <p:txBody>
          <a:bodyPr/>
          <a:lstStyle/>
          <a:p>
            <a:fld id="{A0191AFD-6209-4B41-B125-3068B7373E88}" type="datetime1">
              <a:rPr lang="en-US" smtClean="0"/>
              <a:t>1/25/2021</a:t>
            </a:fld>
            <a:endParaRPr lang="en-US"/>
          </a:p>
        </p:txBody>
      </p:sp>
      <p:sp>
        <p:nvSpPr>
          <p:cNvPr id="3" name="Slide Number Placeholder 2"/>
          <p:cNvSpPr>
            <a:spLocks noGrp="1"/>
          </p:cNvSpPr>
          <p:nvPr>
            <p:ph type="sldNum" sz="quarter" idx="12"/>
          </p:nvPr>
        </p:nvSpPr>
        <p:spPr/>
        <p:txBody>
          <a:bodyPr/>
          <a:lstStyle/>
          <a:p>
            <a:fld id="{F4E95111-12B1-4610-9F49-C464FF2DC8C3}" type="slidenum">
              <a:rPr lang="en-US" smtClean="0"/>
              <a:t>28</a:t>
            </a:fld>
            <a:endParaRPr lang="en-US"/>
          </a:p>
        </p:txBody>
      </p:sp>
    </p:spTree>
    <p:extLst>
      <p:ext uri="{BB962C8B-B14F-4D97-AF65-F5344CB8AC3E}">
        <p14:creationId xmlns:p14="http://schemas.microsoft.com/office/powerpoint/2010/main" val="25070503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5222" y="160422"/>
            <a:ext cx="11373852" cy="7144336"/>
          </a:xfrm>
          <a:prstGeom prst="rect">
            <a:avLst/>
          </a:prstGeom>
        </p:spPr>
        <p:txBody>
          <a:bodyPr wrap="square">
            <a:spAutoFit/>
          </a:bodyPr>
          <a:lstStyle/>
          <a:p>
            <a:pPr algn="just"/>
            <a:r>
              <a:rPr lang="en-US" sz="3600" b="1" dirty="0">
                <a:solidFill>
                  <a:srgbClr val="0070C0"/>
                </a:solidFill>
                <a:latin typeface="Noto Sans"/>
              </a:rPr>
              <a:t>"at-risk for PCOS" </a:t>
            </a:r>
            <a:endParaRPr lang="en-US" sz="3600" b="1" dirty="0" smtClean="0">
              <a:solidFill>
                <a:srgbClr val="0070C0"/>
              </a:solidFill>
              <a:latin typeface="Noto Sans"/>
            </a:endParaRPr>
          </a:p>
          <a:p>
            <a:pPr lvl="0"/>
            <a:r>
              <a:rPr lang="en-US" sz="2800" b="1" i="0" dirty="0" smtClean="0">
                <a:solidFill>
                  <a:srgbClr val="232323"/>
                </a:solidFill>
                <a:effectLst/>
                <a:latin typeface="Noto Sans"/>
              </a:rPr>
              <a:t>The international guidelines have urged caution before labeling hyperandrogenic adolescents as having PCOS if the menstrual abnormality has not persisted for one to two years. Prior to that point in time, they recommend that such girls be assigned the provisional diagnosis </a:t>
            </a:r>
            <a:r>
              <a:rPr lang="en-US" sz="2800" b="1" i="0" dirty="0" smtClean="0">
                <a:solidFill>
                  <a:srgbClr val="0070C0"/>
                </a:solidFill>
                <a:effectLst/>
                <a:latin typeface="Noto Sans"/>
              </a:rPr>
              <a:t>"at-risk for PCOS" </a:t>
            </a:r>
            <a:r>
              <a:rPr lang="en-US" sz="2800" b="1" i="0" dirty="0" smtClean="0">
                <a:solidFill>
                  <a:srgbClr val="232323"/>
                </a:solidFill>
                <a:effectLst/>
                <a:latin typeface="Noto Sans"/>
              </a:rPr>
              <a:t>to avoid misdiagnosing physiologic pubertal changes as PCOS. </a:t>
            </a:r>
            <a:r>
              <a:rPr lang="en-US" sz="2800" b="1" i="0" dirty="0" smtClean="0">
                <a:solidFill>
                  <a:srgbClr val="0070C0"/>
                </a:solidFill>
                <a:effectLst/>
                <a:latin typeface="Noto Sans"/>
              </a:rPr>
              <a:t>longitudinal reevaluation </a:t>
            </a:r>
            <a:r>
              <a:rPr lang="en-US" sz="2800" b="1" dirty="0" err="1">
                <a:solidFill>
                  <a:srgbClr val="232323"/>
                </a:solidFill>
                <a:latin typeface="Noto Sans"/>
              </a:rPr>
              <a:t>l</a:t>
            </a:r>
            <a:r>
              <a:rPr lang="en-US" sz="2800" b="1" i="0" dirty="0" err="1" smtClean="0">
                <a:solidFill>
                  <a:srgbClr val="232323"/>
                </a:solidFill>
                <a:effectLst/>
                <a:latin typeface="Noto Sans"/>
              </a:rPr>
              <a:t>eeds</a:t>
            </a:r>
            <a:r>
              <a:rPr lang="en-US" sz="2800" b="1" i="0" dirty="0" smtClean="0">
                <a:solidFill>
                  <a:srgbClr val="232323"/>
                </a:solidFill>
                <a:effectLst/>
                <a:latin typeface="Noto Sans"/>
              </a:rPr>
              <a:t> to higher value on the accuracy of diagnosis than on early diagnosis.</a:t>
            </a:r>
          </a:p>
          <a:p>
            <a:pPr lvl="0"/>
            <a:r>
              <a:rPr lang="en-US" sz="2800" b="1" dirty="0" smtClean="0">
                <a:solidFill>
                  <a:srgbClr val="232323"/>
                </a:solidFill>
                <a:latin typeface="Noto Sans"/>
              </a:rPr>
              <a:t> </a:t>
            </a:r>
            <a:r>
              <a:rPr lang="en-US" sz="2800" b="1" dirty="0">
                <a:solidFill>
                  <a:srgbClr val="232323"/>
                </a:solidFill>
                <a:latin typeface="Noto Sans"/>
              </a:rPr>
              <a:t>Ultrasonographic criteria for polycystic ovary morphology (PCOM)</a:t>
            </a:r>
            <a:r>
              <a:rPr lang="en-US" sz="2800" dirty="0">
                <a:solidFill>
                  <a:srgbClr val="232323"/>
                </a:solidFill>
                <a:latin typeface="Noto Sans"/>
              </a:rPr>
              <a:t>  </a:t>
            </a:r>
            <a:r>
              <a:rPr lang="en-US" sz="2800" b="1" dirty="0">
                <a:solidFill>
                  <a:srgbClr val="232323"/>
                </a:solidFill>
                <a:latin typeface="Noto Sans"/>
              </a:rPr>
              <a:t>the presence of clear PCOM, in combination with symptomatic hyperandrogenism in the absence of </a:t>
            </a:r>
            <a:r>
              <a:rPr lang="en-US" sz="2800" b="1" dirty="0" err="1">
                <a:solidFill>
                  <a:srgbClr val="232323"/>
                </a:solidFill>
                <a:latin typeface="Noto Sans"/>
              </a:rPr>
              <a:t>anovulatory</a:t>
            </a:r>
            <a:r>
              <a:rPr lang="en-US" sz="2800" b="1" dirty="0">
                <a:solidFill>
                  <a:srgbClr val="232323"/>
                </a:solidFill>
                <a:latin typeface="Noto Sans"/>
              </a:rPr>
              <a:t> symptoms, </a:t>
            </a:r>
            <a:r>
              <a:rPr lang="en-US" sz="2800" b="1" dirty="0">
                <a:solidFill>
                  <a:srgbClr val="0070C0"/>
                </a:solidFill>
                <a:latin typeface="Noto Sans"/>
              </a:rPr>
              <a:t>poses a risk for PCOS </a:t>
            </a:r>
            <a:r>
              <a:rPr lang="en-US" sz="2800" b="1" dirty="0">
                <a:solidFill>
                  <a:srgbClr val="232323"/>
                </a:solidFill>
                <a:latin typeface="Noto Sans"/>
              </a:rPr>
              <a:t>in an adolescent careful </a:t>
            </a:r>
            <a:r>
              <a:rPr lang="en-US" sz="2800" b="1" dirty="0">
                <a:solidFill>
                  <a:srgbClr val="0070C0"/>
                </a:solidFill>
                <a:latin typeface="Noto Sans"/>
              </a:rPr>
              <a:t>follow-up </a:t>
            </a:r>
            <a:r>
              <a:rPr lang="en-US" sz="2800" b="1" dirty="0">
                <a:solidFill>
                  <a:srgbClr val="232323"/>
                </a:solidFill>
                <a:latin typeface="Noto Sans"/>
              </a:rPr>
              <a:t>of these girls . </a:t>
            </a:r>
          </a:p>
          <a:p>
            <a:pPr algn="just"/>
            <a:endParaRPr lang="en-US" sz="2800" b="1" i="0" dirty="0" smtClean="0">
              <a:solidFill>
                <a:srgbClr val="232323"/>
              </a:solidFill>
              <a:effectLst/>
              <a:latin typeface="Noto Sans"/>
            </a:endParaRPr>
          </a:p>
          <a:p>
            <a:pPr algn="just"/>
            <a:endParaRPr lang="en-US" sz="2800" b="1" dirty="0"/>
          </a:p>
        </p:txBody>
      </p:sp>
      <p:sp>
        <p:nvSpPr>
          <p:cNvPr id="3" name="Date Placeholder 2"/>
          <p:cNvSpPr>
            <a:spLocks noGrp="1"/>
          </p:cNvSpPr>
          <p:nvPr>
            <p:ph type="dt" sz="half" idx="10"/>
          </p:nvPr>
        </p:nvSpPr>
        <p:spPr/>
        <p:txBody>
          <a:bodyPr/>
          <a:lstStyle/>
          <a:p>
            <a:fld id="{C701331F-4DCE-47E9-8EB4-1C07FE1159BA}"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29</a:t>
            </a:fld>
            <a:endParaRPr lang="en-US"/>
          </a:p>
        </p:txBody>
      </p:sp>
    </p:spTree>
    <p:extLst>
      <p:ext uri="{BB962C8B-B14F-4D97-AF65-F5344CB8AC3E}">
        <p14:creationId xmlns:p14="http://schemas.microsoft.com/office/powerpoint/2010/main" val="771108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5011" y="481263"/>
            <a:ext cx="11630525" cy="5078313"/>
          </a:xfrm>
          <a:prstGeom prst="rect">
            <a:avLst/>
          </a:prstGeom>
        </p:spPr>
        <p:txBody>
          <a:bodyPr wrap="square">
            <a:spAutoFit/>
          </a:bodyPr>
          <a:lstStyle/>
          <a:p>
            <a:pPr algn="just"/>
            <a:r>
              <a:rPr lang="en-US" sz="3600" b="1" dirty="0" smtClean="0">
                <a:solidFill>
                  <a:srgbClr val="0070C0"/>
                </a:solidFill>
                <a:latin typeface="Georgia" panose="02040502050405020303" pitchFamily="18" charset="0"/>
              </a:rPr>
              <a:t>Definition</a:t>
            </a:r>
          </a:p>
          <a:p>
            <a:pPr algn="just"/>
            <a:r>
              <a:rPr lang="en-US" sz="3200" b="1" dirty="0" smtClean="0">
                <a:solidFill>
                  <a:srgbClr val="333333"/>
                </a:solidFill>
                <a:latin typeface="Georgia" panose="02040502050405020303" pitchFamily="18" charset="0"/>
              </a:rPr>
              <a:t>Polycystic </a:t>
            </a:r>
            <a:r>
              <a:rPr lang="en-US" sz="3200" b="1" dirty="0">
                <a:solidFill>
                  <a:srgbClr val="333333"/>
                </a:solidFill>
                <a:latin typeface="Georgia" panose="02040502050405020303" pitchFamily="18" charset="0"/>
              </a:rPr>
              <a:t>ovary syndrome (PCOS) is the </a:t>
            </a:r>
            <a:r>
              <a:rPr lang="en-US" sz="3200" b="1" dirty="0">
                <a:solidFill>
                  <a:srgbClr val="0070C0"/>
                </a:solidFill>
                <a:latin typeface="Georgia" panose="02040502050405020303" pitchFamily="18" charset="0"/>
              </a:rPr>
              <a:t>most common endocrine condition </a:t>
            </a:r>
            <a:r>
              <a:rPr lang="en-US" sz="3200" b="1" dirty="0">
                <a:solidFill>
                  <a:srgbClr val="333333"/>
                </a:solidFill>
                <a:latin typeface="Georgia" panose="02040502050405020303" pitchFamily="18" charset="0"/>
              </a:rPr>
              <a:t>affecting between 8 and 13% of women of reproductive age </a:t>
            </a:r>
            <a:r>
              <a:rPr lang="en-US" sz="3200" b="1" dirty="0" smtClean="0">
                <a:solidFill>
                  <a:srgbClr val="333333"/>
                </a:solidFill>
                <a:latin typeface="Georgia" panose="02040502050405020303" pitchFamily="18" charset="0"/>
              </a:rPr>
              <a:t>and </a:t>
            </a:r>
            <a:r>
              <a:rPr lang="en-US" sz="3200" b="1" dirty="0">
                <a:solidFill>
                  <a:srgbClr val="333333"/>
                </a:solidFill>
                <a:latin typeface="Georgia" panose="02040502050405020303" pitchFamily="18" charset="0"/>
              </a:rPr>
              <a:t>6–18% of adolescent girls </a:t>
            </a:r>
            <a:r>
              <a:rPr lang="en-US" sz="3200" b="1" dirty="0" smtClean="0">
                <a:solidFill>
                  <a:srgbClr val="333333"/>
                </a:solidFill>
                <a:latin typeface="Georgia" panose="02040502050405020303" pitchFamily="18" charset="0"/>
              </a:rPr>
              <a:t>depending </a:t>
            </a:r>
            <a:r>
              <a:rPr lang="en-US" sz="3200" b="1" dirty="0">
                <a:solidFill>
                  <a:srgbClr val="333333"/>
                </a:solidFill>
                <a:latin typeface="Georgia" panose="02040502050405020303" pitchFamily="18" charset="0"/>
              </a:rPr>
              <a:t>on the diagnostic criteria used and the population studied </a:t>
            </a:r>
            <a:r>
              <a:rPr lang="en-US" sz="3200" b="1" dirty="0" smtClean="0">
                <a:solidFill>
                  <a:srgbClr val="333333"/>
                </a:solidFill>
                <a:latin typeface="Georgia" panose="02040502050405020303" pitchFamily="18" charset="0"/>
              </a:rPr>
              <a:t>.Adolescence</a:t>
            </a:r>
            <a:r>
              <a:rPr lang="en-US" sz="3200" b="1" dirty="0">
                <a:solidFill>
                  <a:srgbClr val="333333"/>
                </a:solidFill>
                <a:latin typeface="Georgia" panose="02040502050405020303" pitchFamily="18" charset="0"/>
              </a:rPr>
              <a:t>, as defined by the World Health </a:t>
            </a:r>
            <a:r>
              <a:rPr lang="en-US" sz="3200" b="1" dirty="0" err="1">
                <a:solidFill>
                  <a:srgbClr val="333333"/>
                </a:solidFill>
                <a:latin typeface="Georgia" panose="02040502050405020303" pitchFamily="18" charset="0"/>
              </a:rPr>
              <a:t>Organisation</a:t>
            </a:r>
            <a:r>
              <a:rPr lang="en-US" sz="3200" b="1" dirty="0">
                <a:solidFill>
                  <a:srgbClr val="333333"/>
                </a:solidFill>
                <a:latin typeface="Georgia" panose="02040502050405020303" pitchFamily="18" charset="0"/>
              </a:rPr>
              <a:t>, is the period </a:t>
            </a:r>
            <a:r>
              <a:rPr lang="en-US" sz="3200" b="1" dirty="0">
                <a:solidFill>
                  <a:srgbClr val="0070C0"/>
                </a:solidFill>
                <a:latin typeface="Georgia" panose="02040502050405020303" pitchFamily="18" charset="0"/>
              </a:rPr>
              <a:t>between 10 and 19 years of age </a:t>
            </a:r>
            <a:r>
              <a:rPr lang="en-US" sz="3200" b="1" dirty="0">
                <a:solidFill>
                  <a:srgbClr val="333333"/>
                </a:solidFill>
                <a:latin typeface="Georgia" panose="02040502050405020303" pitchFamily="18" charset="0"/>
              </a:rPr>
              <a:t>that includes significant and critical changes in growth, development and </a:t>
            </a:r>
            <a:r>
              <a:rPr lang="en-US" sz="3200" b="1" dirty="0" smtClean="0">
                <a:solidFill>
                  <a:srgbClr val="333333"/>
                </a:solidFill>
                <a:latin typeface="Georgia" panose="02040502050405020303" pitchFamily="18" charset="0"/>
              </a:rPr>
              <a:t>puberty.</a:t>
            </a:r>
            <a:endParaRPr lang="en-US" sz="3200" b="1" dirty="0">
              <a:solidFill>
                <a:prstClr val="black"/>
              </a:solidFill>
            </a:endParaRPr>
          </a:p>
        </p:txBody>
      </p:sp>
      <p:sp>
        <p:nvSpPr>
          <p:cNvPr id="3" name="Date Placeholder 2"/>
          <p:cNvSpPr>
            <a:spLocks noGrp="1"/>
          </p:cNvSpPr>
          <p:nvPr>
            <p:ph type="dt" sz="half" idx="10"/>
          </p:nvPr>
        </p:nvSpPr>
        <p:spPr/>
        <p:txBody>
          <a:bodyPr/>
          <a:lstStyle/>
          <a:p>
            <a:fld id="{6557CA85-F87F-480F-B8FB-4C7DECEC7A8E}"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3</a:t>
            </a:fld>
            <a:endParaRPr lang="en-US"/>
          </a:p>
        </p:txBody>
      </p:sp>
    </p:spTree>
    <p:extLst>
      <p:ext uri="{BB962C8B-B14F-4D97-AF65-F5344CB8AC3E}">
        <p14:creationId xmlns:p14="http://schemas.microsoft.com/office/powerpoint/2010/main" val="60521649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230521"/>
            <a:ext cx="10491537" cy="5262979"/>
          </a:xfrm>
          <a:prstGeom prst="rect">
            <a:avLst/>
          </a:prstGeom>
        </p:spPr>
        <p:txBody>
          <a:bodyPr wrap="square">
            <a:spAutoFit/>
          </a:bodyPr>
          <a:lstStyle/>
          <a:p>
            <a:r>
              <a:rPr lang="en-US" sz="2800" b="1" dirty="0" smtClean="0">
                <a:solidFill>
                  <a:srgbClr val="0070C0"/>
                </a:solidFill>
                <a:latin typeface="Noto Sans"/>
              </a:rPr>
              <a:t>Delay </a:t>
            </a:r>
            <a:r>
              <a:rPr lang="en-US" sz="2800" b="1" dirty="0">
                <a:solidFill>
                  <a:srgbClr val="0070C0"/>
                </a:solidFill>
                <a:latin typeface="Noto Sans"/>
              </a:rPr>
              <a:t>diagnosis </a:t>
            </a:r>
            <a:endParaRPr lang="en-US" sz="2800" b="1" dirty="0" smtClean="0">
              <a:solidFill>
                <a:srgbClr val="0070C0"/>
              </a:solidFill>
              <a:latin typeface="Noto Sans"/>
            </a:endParaRPr>
          </a:p>
          <a:p>
            <a:r>
              <a:rPr lang="en-US" sz="2800" b="1" i="0" dirty="0" smtClean="0">
                <a:solidFill>
                  <a:srgbClr val="232323"/>
                </a:solidFill>
                <a:effectLst/>
                <a:latin typeface="Noto Sans"/>
              </a:rPr>
              <a:t>earlier diagnostic testing </a:t>
            </a:r>
            <a:r>
              <a:rPr lang="en-US" sz="2800" b="1" dirty="0" smtClean="0">
                <a:solidFill>
                  <a:srgbClr val="232323"/>
                </a:solidFill>
                <a:latin typeface="Noto Sans"/>
              </a:rPr>
              <a:t>{</a:t>
            </a:r>
            <a:r>
              <a:rPr lang="en-US" sz="2800" b="1" i="0" dirty="0" smtClean="0">
                <a:solidFill>
                  <a:srgbClr val="232323"/>
                </a:solidFill>
                <a:effectLst/>
                <a:latin typeface="Noto Sans"/>
              </a:rPr>
              <a:t>if a </a:t>
            </a:r>
            <a:r>
              <a:rPr lang="en-US" sz="2800" b="1" i="0" dirty="0" err="1" smtClean="0">
                <a:solidFill>
                  <a:srgbClr val="0070C0"/>
                </a:solidFill>
                <a:effectLst/>
                <a:latin typeface="Noto Sans"/>
              </a:rPr>
              <a:t>ocp</a:t>
            </a:r>
            <a:r>
              <a:rPr lang="en-US" sz="2800" b="1" i="0" dirty="0" smtClean="0">
                <a:solidFill>
                  <a:srgbClr val="0070C0"/>
                </a:solidFill>
                <a:effectLst/>
                <a:latin typeface="Noto Sans"/>
              </a:rPr>
              <a:t> </a:t>
            </a:r>
            <a:r>
              <a:rPr lang="en-US" sz="2800" b="1" i="0" dirty="0" smtClean="0">
                <a:solidFill>
                  <a:srgbClr val="232323"/>
                </a:solidFill>
                <a:effectLst/>
                <a:latin typeface="Noto Sans"/>
              </a:rPr>
              <a:t>or other treatment is indicated to regulate menstrual </a:t>
            </a:r>
            <a:r>
              <a:rPr lang="en-US" sz="2800" b="1" i="0" dirty="0" err="1" smtClean="0">
                <a:solidFill>
                  <a:srgbClr val="232323"/>
                </a:solidFill>
                <a:effectLst/>
                <a:latin typeface="Noto Sans"/>
              </a:rPr>
              <a:t>cyclicity</a:t>
            </a:r>
            <a:r>
              <a:rPr lang="en-US" sz="2800" b="1" i="0" dirty="0" smtClean="0">
                <a:solidFill>
                  <a:srgbClr val="232323"/>
                </a:solidFill>
                <a:effectLst/>
                <a:latin typeface="Noto Sans"/>
              </a:rPr>
              <a:t> or to treat comorbidities suggestive of PCOS (</a:t>
            </a:r>
            <a:r>
              <a:rPr lang="en-US" sz="2800" b="1" i="0" dirty="0" err="1" smtClean="0">
                <a:solidFill>
                  <a:srgbClr val="232323"/>
                </a:solidFill>
                <a:effectLst/>
                <a:latin typeface="Noto Sans"/>
              </a:rPr>
              <a:t>eg</a:t>
            </a:r>
            <a:r>
              <a:rPr lang="en-US" sz="2800" b="1" i="0" dirty="0" smtClean="0">
                <a:solidFill>
                  <a:srgbClr val="232323"/>
                </a:solidFill>
                <a:effectLst/>
                <a:latin typeface="Noto Sans"/>
              </a:rPr>
              <a:t>, development of hirsutism, moderate inflammatory acne resistant to topical therapy, and </a:t>
            </a:r>
            <a:r>
              <a:rPr lang="en-US" sz="2800" b="1" i="0" dirty="0" err="1" smtClean="0">
                <a:solidFill>
                  <a:srgbClr val="232323"/>
                </a:solidFill>
                <a:effectLst/>
                <a:latin typeface="Noto Sans"/>
              </a:rPr>
              <a:t>acanthosis</a:t>
            </a:r>
            <a:r>
              <a:rPr lang="en-US" sz="2800" b="1" i="0" dirty="0" smtClean="0">
                <a:solidFill>
                  <a:srgbClr val="232323"/>
                </a:solidFill>
                <a:effectLst/>
                <a:latin typeface="Noto Sans"/>
              </a:rPr>
              <a:t> </a:t>
            </a:r>
            <a:r>
              <a:rPr lang="en-US" sz="2800" b="1" i="0" dirty="0" err="1" smtClean="0">
                <a:solidFill>
                  <a:srgbClr val="232323"/>
                </a:solidFill>
                <a:effectLst/>
                <a:latin typeface="Noto Sans"/>
              </a:rPr>
              <a:t>nigricans</a:t>
            </a:r>
            <a:r>
              <a:rPr lang="en-US" sz="2800" b="1" i="0" dirty="0" smtClean="0">
                <a:solidFill>
                  <a:srgbClr val="232323"/>
                </a:solidFill>
                <a:effectLst/>
                <a:latin typeface="Noto Sans"/>
              </a:rPr>
              <a:t>}. Androgen-suppressive treatment will delay diagnosis, which also delays control of symptoms and increases the risk of developing endometrial hyperplasia and carcinoma . Occasionally, </a:t>
            </a:r>
            <a:r>
              <a:rPr lang="en-US" sz="2800" b="1" i="0" dirty="0" smtClean="0">
                <a:solidFill>
                  <a:srgbClr val="0070C0"/>
                </a:solidFill>
                <a:effectLst/>
                <a:latin typeface="Noto Sans"/>
              </a:rPr>
              <a:t>excessive uterine bleeding </a:t>
            </a:r>
            <a:r>
              <a:rPr lang="en-US" sz="2800" b="1" i="0" dirty="0" smtClean="0">
                <a:solidFill>
                  <a:srgbClr val="232323"/>
                </a:solidFill>
                <a:effectLst/>
                <a:latin typeface="Noto Sans"/>
              </a:rPr>
              <a:t>may mandate emergency evaluation early in the course. </a:t>
            </a:r>
            <a:r>
              <a:rPr lang="en-US" sz="2800" b="1" i="0" dirty="0" smtClean="0">
                <a:solidFill>
                  <a:srgbClr val="0070C0"/>
                </a:solidFill>
                <a:effectLst/>
                <a:latin typeface="Noto Sans"/>
              </a:rPr>
              <a:t>Primary amenorrhea</a:t>
            </a:r>
            <a:r>
              <a:rPr lang="en-US" sz="2800" b="1" i="0" dirty="0" smtClean="0">
                <a:solidFill>
                  <a:srgbClr val="232323"/>
                </a:solidFill>
                <a:effectLst/>
                <a:latin typeface="Noto Sans"/>
              </a:rPr>
              <a:t> should be evaluated when recognized.</a:t>
            </a:r>
            <a:endParaRPr lang="en-US" sz="2800" b="1" dirty="0"/>
          </a:p>
        </p:txBody>
      </p:sp>
      <p:sp>
        <p:nvSpPr>
          <p:cNvPr id="3" name="Date Placeholder 2"/>
          <p:cNvSpPr>
            <a:spLocks noGrp="1"/>
          </p:cNvSpPr>
          <p:nvPr>
            <p:ph type="dt" sz="half" idx="10"/>
          </p:nvPr>
        </p:nvSpPr>
        <p:spPr/>
        <p:txBody>
          <a:bodyPr/>
          <a:lstStyle/>
          <a:p>
            <a:fld id="{15B194CC-704A-484B-9374-2A6AA93F0E34}"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30</a:t>
            </a:fld>
            <a:endParaRPr lang="en-US"/>
          </a:p>
        </p:txBody>
      </p:sp>
    </p:spTree>
    <p:extLst>
      <p:ext uri="{BB962C8B-B14F-4D97-AF65-F5344CB8AC3E}">
        <p14:creationId xmlns:p14="http://schemas.microsoft.com/office/powerpoint/2010/main" val="144863882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2526" y="593558"/>
            <a:ext cx="10363199" cy="5324535"/>
          </a:xfrm>
          <a:prstGeom prst="rect">
            <a:avLst/>
          </a:prstGeom>
        </p:spPr>
        <p:txBody>
          <a:bodyPr wrap="square">
            <a:spAutoFit/>
          </a:bodyPr>
          <a:lstStyle/>
          <a:p>
            <a:r>
              <a:rPr lang="en-US" sz="3200" b="1" dirty="0" smtClean="0">
                <a:solidFill>
                  <a:srgbClr val="0070C0"/>
                </a:solidFill>
                <a:latin typeface="Noto Sans"/>
              </a:rPr>
              <a:t>longitudinal reevaluation </a:t>
            </a:r>
          </a:p>
          <a:p>
            <a:pPr algn="just"/>
            <a:r>
              <a:rPr lang="en-US" sz="2800" b="1" i="0" dirty="0" smtClean="0">
                <a:solidFill>
                  <a:srgbClr val="232323"/>
                </a:solidFill>
                <a:effectLst/>
                <a:latin typeface="Noto Sans"/>
              </a:rPr>
              <a:t>adolescents in whom a provisional diagnosis of PCOS has been made, </a:t>
            </a:r>
            <a:r>
              <a:rPr lang="en-US" sz="2800" b="1" i="0" dirty="0" smtClean="0">
                <a:solidFill>
                  <a:srgbClr val="0070C0"/>
                </a:solidFill>
                <a:effectLst/>
                <a:latin typeface="Noto Sans"/>
              </a:rPr>
              <a:t>withdrawing the combined oral contraceptive for approximately three months </a:t>
            </a:r>
            <a:r>
              <a:rPr lang="en-US" sz="2800" b="1" i="0" dirty="0" smtClean="0">
                <a:solidFill>
                  <a:srgbClr val="232323"/>
                </a:solidFill>
                <a:effectLst/>
                <a:latin typeface="Noto Sans"/>
              </a:rPr>
              <a:t>when the patient is </a:t>
            </a:r>
            <a:r>
              <a:rPr lang="en-US" sz="2800" b="1" i="0" dirty="0" err="1" smtClean="0">
                <a:solidFill>
                  <a:srgbClr val="232323"/>
                </a:solidFill>
                <a:effectLst/>
                <a:latin typeface="Noto Sans"/>
              </a:rPr>
              <a:t>gynecologically</a:t>
            </a:r>
            <a:r>
              <a:rPr lang="en-US" sz="2800" b="1" i="0" dirty="0" smtClean="0">
                <a:solidFill>
                  <a:srgbClr val="232323"/>
                </a:solidFill>
                <a:effectLst/>
                <a:latin typeface="Noto Sans"/>
              </a:rPr>
              <a:t> mature (</a:t>
            </a:r>
            <a:r>
              <a:rPr lang="en-US" sz="2800" b="1" i="0" dirty="0" err="1" smtClean="0">
                <a:solidFill>
                  <a:srgbClr val="232323"/>
                </a:solidFill>
                <a:effectLst/>
                <a:latin typeface="Noto Sans"/>
              </a:rPr>
              <a:t>eg</a:t>
            </a:r>
            <a:r>
              <a:rPr lang="en-US" sz="2800" b="1" i="0" dirty="0" smtClean="0">
                <a:solidFill>
                  <a:srgbClr val="232323"/>
                </a:solidFill>
                <a:effectLst/>
                <a:latin typeface="Noto Sans"/>
              </a:rPr>
              <a:t>, upon graduation from high school) to determine persistence of hyperandrogenic anovulation(contraceptive counseling because the infertility of PCOS is relative, not absolute.)</a:t>
            </a:r>
          </a:p>
          <a:p>
            <a:pPr algn="just"/>
            <a:r>
              <a:rPr lang="en-US" sz="2800" b="1" i="0" dirty="0" smtClean="0">
                <a:solidFill>
                  <a:srgbClr val="232323"/>
                </a:solidFill>
                <a:effectLst/>
                <a:latin typeface="Noto Sans"/>
              </a:rPr>
              <a:t>While PCOS often begins during adolescence, it sometimes cannot be definitively diagnosed, because the menstrual abnormality may not become apparent until three or more years after the onset of menarche.</a:t>
            </a:r>
            <a:endParaRPr lang="en-US" sz="2800" b="1" i="0" dirty="0">
              <a:solidFill>
                <a:srgbClr val="232323"/>
              </a:solidFill>
              <a:effectLst/>
              <a:latin typeface="Noto Sans"/>
            </a:endParaRPr>
          </a:p>
        </p:txBody>
      </p:sp>
      <p:sp>
        <p:nvSpPr>
          <p:cNvPr id="3" name="Date Placeholder 2"/>
          <p:cNvSpPr>
            <a:spLocks noGrp="1"/>
          </p:cNvSpPr>
          <p:nvPr>
            <p:ph type="dt" sz="half" idx="10"/>
          </p:nvPr>
        </p:nvSpPr>
        <p:spPr/>
        <p:txBody>
          <a:bodyPr/>
          <a:lstStyle/>
          <a:p>
            <a:fld id="{0007039A-7BF7-4693-BA34-4856753F9115}"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31</a:t>
            </a:fld>
            <a:endParaRPr lang="en-US"/>
          </a:p>
        </p:txBody>
      </p:sp>
    </p:spTree>
    <p:extLst>
      <p:ext uri="{BB962C8B-B14F-4D97-AF65-F5344CB8AC3E}">
        <p14:creationId xmlns:p14="http://schemas.microsoft.com/office/powerpoint/2010/main" val="21055736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7517" y="770022"/>
            <a:ext cx="9946104" cy="5816977"/>
          </a:xfrm>
          <a:prstGeom prst="rect">
            <a:avLst/>
          </a:prstGeom>
        </p:spPr>
        <p:txBody>
          <a:bodyPr wrap="square">
            <a:spAutoFit/>
          </a:bodyPr>
          <a:lstStyle/>
          <a:p>
            <a:r>
              <a:rPr lang="en-US" sz="3600" b="1" dirty="0">
                <a:solidFill>
                  <a:srgbClr val="0070C0"/>
                </a:solidFill>
                <a:latin typeface="Noto Sans"/>
              </a:rPr>
              <a:t>FAMILY EVALUATION</a:t>
            </a:r>
          </a:p>
          <a:p>
            <a:pPr algn="just"/>
            <a:r>
              <a:rPr lang="en-US" sz="2800" b="1" dirty="0">
                <a:solidFill>
                  <a:srgbClr val="232323"/>
                </a:solidFill>
                <a:latin typeface="Noto Sans"/>
              </a:rPr>
              <a:t>Because of the high frequency of PCOS and metabolic syndrome among </a:t>
            </a:r>
            <a:r>
              <a:rPr lang="en-US" sz="2800" b="1" dirty="0">
                <a:solidFill>
                  <a:srgbClr val="0070C0"/>
                </a:solidFill>
                <a:latin typeface="Noto Sans"/>
              </a:rPr>
              <a:t>immediate relatives of individuals </a:t>
            </a:r>
            <a:r>
              <a:rPr lang="en-US" sz="2800" b="1" dirty="0">
                <a:solidFill>
                  <a:srgbClr val="232323"/>
                </a:solidFill>
                <a:latin typeface="Noto Sans"/>
              </a:rPr>
              <a:t>with PCOS, we recommend screening for features of </a:t>
            </a:r>
            <a:r>
              <a:rPr lang="en-US" sz="2800" b="1" dirty="0">
                <a:solidFill>
                  <a:srgbClr val="0070C0"/>
                </a:solidFill>
                <a:latin typeface="Noto Sans"/>
              </a:rPr>
              <a:t>metabolic syndrome </a:t>
            </a:r>
            <a:r>
              <a:rPr lang="en-US" sz="2800" b="1" dirty="0">
                <a:solidFill>
                  <a:srgbClr val="232323"/>
                </a:solidFill>
                <a:latin typeface="Noto Sans"/>
              </a:rPr>
              <a:t>and for </a:t>
            </a:r>
            <a:r>
              <a:rPr lang="en-US" sz="2800" b="1" dirty="0">
                <a:solidFill>
                  <a:srgbClr val="0070C0"/>
                </a:solidFill>
                <a:latin typeface="Noto Sans"/>
              </a:rPr>
              <a:t>diabetes mellitus </a:t>
            </a:r>
            <a:r>
              <a:rPr lang="en-US" sz="2800" b="1" dirty="0">
                <a:solidFill>
                  <a:srgbClr val="232323"/>
                </a:solidFill>
                <a:latin typeface="Noto Sans"/>
              </a:rPr>
              <a:t>in immediate family members of both sexes, particularly in those who are </a:t>
            </a:r>
            <a:r>
              <a:rPr lang="en-US" sz="2800" b="1" dirty="0">
                <a:solidFill>
                  <a:srgbClr val="0070C0"/>
                </a:solidFill>
                <a:latin typeface="Noto Sans"/>
              </a:rPr>
              <a:t>obese</a:t>
            </a:r>
            <a:r>
              <a:rPr lang="en-US" sz="2800" b="1" dirty="0">
                <a:solidFill>
                  <a:srgbClr val="232323"/>
                </a:solidFill>
                <a:latin typeface="Noto Sans"/>
              </a:rPr>
              <a:t>, and for features of PCOS in those females who are premenopausal. In particular, we suggest screening the overweight or obese parents of women with PCOS for diabetes because only approximately one-half of the parents with diabetes are symptomatic at the time their daughter is diagnosed with PCOS.</a:t>
            </a:r>
            <a:endParaRPr lang="en-US" sz="2800" dirty="0"/>
          </a:p>
        </p:txBody>
      </p:sp>
      <p:sp>
        <p:nvSpPr>
          <p:cNvPr id="3" name="Date Placeholder 2"/>
          <p:cNvSpPr>
            <a:spLocks noGrp="1"/>
          </p:cNvSpPr>
          <p:nvPr>
            <p:ph type="dt" sz="half" idx="10"/>
          </p:nvPr>
        </p:nvSpPr>
        <p:spPr/>
        <p:txBody>
          <a:bodyPr/>
          <a:lstStyle/>
          <a:p>
            <a:fld id="{CDC048EC-18D3-4A7A-96BC-A8D7923BE18A}"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32</a:t>
            </a:fld>
            <a:endParaRPr lang="en-US"/>
          </a:p>
        </p:txBody>
      </p:sp>
    </p:spTree>
    <p:extLst>
      <p:ext uri="{BB962C8B-B14F-4D97-AF65-F5344CB8AC3E}">
        <p14:creationId xmlns:p14="http://schemas.microsoft.com/office/powerpoint/2010/main" val="12135243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968" y="497307"/>
            <a:ext cx="10315074" cy="6986528"/>
          </a:xfrm>
          <a:prstGeom prst="rect">
            <a:avLst/>
          </a:prstGeom>
        </p:spPr>
        <p:txBody>
          <a:bodyPr wrap="square">
            <a:spAutoFit/>
          </a:bodyPr>
          <a:lstStyle/>
          <a:p>
            <a:r>
              <a:rPr lang="en-US" sz="2800" b="1" i="0" dirty="0" smtClean="0">
                <a:solidFill>
                  <a:srgbClr val="0070C0"/>
                </a:solidFill>
                <a:effectLst/>
                <a:latin typeface="Noto Sans"/>
              </a:rPr>
              <a:t>Associated metabolic features</a:t>
            </a:r>
            <a:r>
              <a:rPr lang="en-US" sz="2800" b="1" i="0" dirty="0" smtClean="0">
                <a:solidFill>
                  <a:srgbClr val="232323"/>
                </a:solidFill>
                <a:effectLst/>
                <a:latin typeface="Noto Sans"/>
              </a:rPr>
              <a:t> </a:t>
            </a:r>
          </a:p>
          <a:p>
            <a:pPr lvl="0"/>
            <a:r>
              <a:rPr lang="en-US" sz="2800" b="1" i="0" dirty="0" smtClean="0">
                <a:solidFill>
                  <a:srgbClr val="232323"/>
                </a:solidFill>
                <a:effectLst/>
                <a:latin typeface="Noto Sans"/>
              </a:rPr>
              <a:t>Obesity and clinical manifestations of insulin resistance are strongly associated with PCOS .</a:t>
            </a:r>
            <a:r>
              <a:rPr lang="en-US" sz="2800" b="1" dirty="0">
                <a:solidFill>
                  <a:srgbClr val="FF0000"/>
                </a:solidFill>
                <a:latin typeface="Noto Sans"/>
              </a:rPr>
              <a:t> PCOS is the most common obesity-related endocrine syndrome in females</a:t>
            </a:r>
            <a:endParaRPr lang="en-US" sz="2800" b="1" dirty="0">
              <a:solidFill>
                <a:srgbClr val="FF0000"/>
              </a:solidFill>
            </a:endParaRPr>
          </a:p>
          <a:p>
            <a:r>
              <a:rPr lang="en-US" sz="2800" b="1" i="0" dirty="0" smtClean="0">
                <a:solidFill>
                  <a:srgbClr val="232323"/>
                </a:solidFill>
                <a:effectLst/>
                <a:latin typeface="Noto Sans"/>
              </a:rPr>
              <a:t>The clinical manifestations of insulin resistance :</a:t>
            </a:r>
          </a:p>
          <a:p>
            <a:r>
              <a:rPr lang="en-US" sz="2800" b="1" i="0" dirty="0" smtClean="0">
                <a:solidFill>
                  <a:srgbClr val="232323"/>
                </a:solidFill>
                <a:effectLst/>
                <a:latin typeface="Noto Sans"/>
              </a:rPr>
              <a:t>1- </a:t>
            </a:r>
            <a:r>
              <a:rPr lang="en-US" sz="2800" b="1" i="0" dirty="0" err="1" smtClean="0">
                <a:solidFill>
                  <a:srgbClr val="0070C0"/>
                </a:solidFill>
                <a:effectLst/>
                <a:latin typeface="Noto Sans"/>
              </a:rPr>
              <a:t>acanthosis</a:t>
            </a:r>
            <a:r>
              <a:rPr lang="en-US" sz="2800" b="1" i="0" dirty="0" smtClean="0">
                <a:solidFill>
                  <a:srgbClr val="0070C0"/>
                </a:solidFill>
                <a:effectLst/>
                <a:latin typeface="Noto Sans"/>
              </a:rPr>
              <a:t> </a:t>
            </a:r>
            <a:r>
              <a:rPr lang="en-US" sz="2800" b="1" i="0" dirty="0" err="1" smtClean="0">
                <a:solidFill>
                  <a:srgbClr val="0070C0"/>
                </a:solidFill>
                <a:effectLst/>
                <a:latin typeface="Noto Sans"/>
              </a:rPr>
              <a:t>nigricans</a:t>
            </a:r>
            <a:r>
              <a:rPr lang="en-US" sz="2800" b="1" i="0" dirty="0" smtClean="0">
                <a:solidFill>
                  <a:srgbClr val="232323"/>
                </a:solidFill>
                <a:effectLst/>
                <a:latin typeface="Noto Sans"/>
              </a:rPr>
              <a:t>,</a:t>
            </a:r>
          </a:p>
          <a:p>
            <a:r>
              <a:rPr lang="en-US" sz="2800" b="1" i="0" dirty="0" smtClean="0">
                <a:solidFill>
                  <a:srgbClr val="232323"/>
                </a:solidFill>
                <a:effectLst/>
                <a:latin typeface="Noto Sans"/>
              </a:rPr>
              <a:t> 2-</a:t>
            </a:r>
            <a:r>
              <a:rPr lang="en-US" sz="2800" b="1" i="0" dirty="0" smtClean="0">
                <a:solidFill>
                  <a:srgbClr val="0070C0"/>
                </a:solidFill>
                <a:effectLst/>
                <a:latin typeface="Noto Sans"/>
              </a:rPr>
              <a:t>metabolic syndrome</a:t>
            </a:r>
            <a:r>
              <a:rPr lang="en-US" sz="2800" b="1" dirty="0">
                <a:solidFill>
                  <a:srgbClr val="0070C0"/>
                </a:solidFill>
                <a:latin typeface="Noto Sans"/>
              </a:rPr>
              <a:t> </a:t>
            </a:r>
            <a:r>
              <a:rPr lang="en-US" sz="2800" b="1" dirty="0">
                <a:solidFill>
                  <a:srgbClr val="232323"/>
                </a:solidFill>
                <a:latin typeface="Noto Sans"/>
              </a:rPr>
              <a:t>It refers to the co-occurrence of </a:t>
            </a:r>
            <a:r>
              <a:rPr lang="en-US" sz="2800" b="1" dirty="0">
                <a:solidFill>
                  <a:srgbClr val="FF0000"/>
                </a:solidFill>
                <a:latin typeface="Noto Sans"/>
              </a:rPr>
              <a:t>metabolic risk factors for type 2 diabetes and cardiovascular disease, including abdominal obesity, hyperglycemia, elevated triglycerides, low </a:t>
            </a:r>
            <a:r>
              <a:rPr lang="en-US" sz="2800" b="1" dirty="0" smtClean="0">
                <a:solidFill>
                  <a:srgbClr val="FF0000"/>
                </a:solidFill>
                <a:latin typeface="Noto Sans"/>
              </a:rPr>
              <a:t>HDL, </a:t>
            </a:r>
            <a:r>
              <a:rPr lang="en-US" sz="2800" b="1" dirty="0">
                <a:solidFill>
                  <a:srgbClr val="FF0000"/>
                </a:solidFill>
                <a:latin typeface="Noto Sans"/>
              </a:rPr>
              <a:t>and hypertension</a:t>
            </a:r>
            <a:r>
              <a:rPr lang="en-US" sz="2800" b="1" dirty="0" smtClean="0">
                <a:solidFill>
                  <a:srgbClr val="FF0000"/>
                </a:solidFill>
                <a:latin typeface="Noto Sans"/>
              </a:rPr>
              <a:t>.</a:t>
            </a:r>
            <a:r>
              <a:rPr lang="en-US" sz="2800" b="1" dirty="0">
                <a:solidFill>
                  <a:srgbClr val="232323"/>
                </a:solidFill>
                <a:latin typeface="Noto Sans"/>
              </a:rPr>
              <a:t> There is not yet consensus about the critical levels necessary for the diagnosis in adolescent</a:t>
            </a:r>
            <a:r>
              <a:rPr lang="en-US" sz="2800" b="1" i="0" dirty="0" smtClean="0">
                <a:solidFill>
                  <a:srgbClr val="232323"/>
                </a:solidFill>
                <a:effectLst/>
                <a:latin typeface="Noto Sans"/>
              </a:rPr>
              <a:t>, </a:t>
            </a:r>
          </a:p>
          <a:p>
            <a:r>
              <a:rPr lang="en-US" sz="2800" b="1" i="0" dirty="0" smtClean="0">
                <a:solidFill>
                  <a:srgbClr val="232323"/>
                </a:solidFill>
                <a:effectLst/>
                <a:latin typeface="Noto Sans"/>
              </a:rPr>
              <a:t> 3-</a:t>
            </a:r>
            <a:r>
              <a:rPr lang="en-US" sz="2800" b="1" i="0" dirty="0" smtClean="0">
                <a:solidFill>
                  <a:srgbClr val="0070C0"/>
                </a:solidFill>
                <a:effectLst/>
                <a:latin typeface="Noto Sans"/>
              </a:rPr>
              <a:t>sleep-disordered breathing </a:t>
            </a:r>
            <a:r>
              <a:rPr lang="en-US" sz="2800" b="1" i="0" dirty="0" smtClean="0">
                <a:solidFill>
                  <a:srgbClr val="232323"/>
                </a:solidFill>
                <a:effectLst/>
                <a:latin typeface="Noto Sans"/>
              </a:rPr>
              <a:t>(SDB) </a:t>
            </a:r>
          </a:p>
          <a:p>
            <a:r>
              <a:rPr lang="en-US" sz="2800" b="1" i="0" dirty="0" smtClean="0">
                <a:solidFill>
                  <a:srgbClr val="232323"/>
                </a:solidFill>
                <a:effectLst/>
                <a:latin typeface="Noto Sans"/>
              </a:rPr>
              <a:t> 4-</a:t>
            </a:r>
            <a:r>
              <a:rPr lang="en-US" sz="2800" b="1" i="0" dirty="0" smtClean="0">
                <a:solidFill>
                  <a:srgbClr val="0070C0"/>
                </a:solidFill>
                <a:effectLst/>
                <a:latin typeface="Noto Sans"/>
              </a:rPr>
              <a:t>nonalcoholic fatty liver disease</a:t>
            </a:r>
            <a:r>
              <a:rPr lang="en-US" sz="2800" b="1" i="0" dirty="0" smtClean="0">
                <a:effectLst/>
                <a:latin typeface="Noto Sans"/>
              </a:rPr>
              <a:t>(fat and hyperandrogenism)</a:t>
            </a:r>
          </a:p>
          <a:p>
            <a:r>
              <a:rPr lang="en-US" sz="2800" b="1" i="0" dirty="0" smtClean="0">
                <a:solidFill>
                  <a:srgbClr val="232323"/>
                </a:solidFill>
                <a:effectLst/>
                <a:latin typeface="Noto Sans"/>
              </a:rPr>
              <a:t> </a:t>
            </a:r>
            <a:endParaRPr lang="en-US" sz="2800" b="1" dirty="0"/>
          </a:p>
        </p:txBody>
      </p:sp>
      <p:sp>
        <p:nvSpPr>
          <p:cNvPr id="3" name="Date Placeholder 2"/>
          <p:cNvSpPr>
            <a:spLocks noGrp="1"/>
          </p:cNvSpPr>
          <p:nvPr>
            <p:ph type="dt" sz="half" idx="10"/>
          </p:nvPr>
        </p:nvSpPr>
        <p:spPr/>
        <p:txBody>
          <a:bodyPr/>
          <a:lstStyle/>
          <a:p>
            <a:fld id="{B3D44DD5-F54A-40F0-B54F-ADCC5F3AA6AC}"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33</a:t>
            </a:fld>
            <a:endParaRPr lang="en-US"/>
          </a:p>
        </p:txBody>
      </p:sp>
    </p:spTree>
    <p:extLst>
      <p:ext uri="{BB962C8B-B14F-4D97-AF65-F5344CB8AC3E}">
        <p14:creationId xmlns:p14="http://schemas.microsoft.com/office/powerpoint/2010/main" val="180319547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45432" y="304800"/>
            <a:ext cx="11261557" cy="4093428"/>
          </a:xfrm>
          <a:prstGeom prst="rect">
            <a:avLst/>
          </a:prstGeom>
        </p:spPr>
        <p:txBody>
          <a:bodyPr wrap="square">
            <a:spAutoFit/>
          </a:bodyPr>
          <a:lstStyle/>
          <a:p>
            <a:r>
              <a:rPr lang="en-US" sz="3600" b="1" i="0" dirty="0" smtClean="0">
                <a:solidFill>
                  <a:srgbClr val="0070C0"/>
                </a:solidFill>
                <a:effectLst/>
                <a:latin typeface="Noto Sans"/>
              </a:rPr>
              <a:t>Psychological issues</a:t>
            </a:r>
            <a:r>
              <a:rPr lang="en-US" sz="3200" b="0" i="0" dirty="0" smtClean="0">
                <a:solidFill>
                  <a:srgbClr val="232323"/>
                </a:solidFill>
                <a:effectLst/>
                <a:latin typeface="Noto Sans"/>
              </a:rPr>
              <a:t> </a:t>
            </a:r>
          </a:p>
          <a:p>
            <a:r>
              <a:rPr lang="en-US" sz="3200" b="1" i="0" dirty="0" smtClean="0">
                <a:solidFill>
                  <a:srgbClr val="FF0000"/>
                </a:solidFill>
                <a:effectLst/>
                <a:latin typeface="Noto Sans"/>
              </a:rPr>
              <a:t>Depressive symptoms </a:t>
            </a:r>
            <a:r>
              <a:rPr lang="en-US" sz="3200" b="1" i="0" dirty="0" smtClean="0">
                <a:solidFill>
                  <a:srgbClr val="232323"/>
                </a:solidFill>
                <a:effectLst/>
                <a:latin typeface="Noto Sans"/>
              </a:rPr>
              <a:t>and </a:t>
            </a:r>
            <a:r>
              <a:rPr lang="en-US" sz="3200" b="1" i="0" dirty="0" smtClean="0">
                <a:solidFill>
                  <a:srgbClr val="FF0000"/>
                </a:solidFill>
                <a:effectLst/>
                <a:latin typeface="Noto Sans"/>
              </a:rPr>
              <a:t>anxiety</a:t>
            </a:r>
            <a:endParaRPr lang="en-US" sz="3200" b="1" i="0" dirty="0" smtClean="0">
              <a:solidFill>
                <a:srgbClr val="232323"/>
              </a:solidFill>
              <a:effectLst/>
              <a:latin typeface="Noto Sans"/>
            </a:endParaRPr>
          </a:p>
          <a:p>
            <a:r>
              <a:rPr lang="en-US" sz="3200" b="1" i="0" dirty="0" smtClean="0">
                <a:solidFill>
                  <a:srgbClr val="FF0000"/>
                </a:solidFill>
                <a:effectLst/>
                <a:latin typeface="Noto Sans"/>
              </a:rPr>
              <a:t>Distress with body appearance </a:t>
            </a:r>
          </a:p>
          <a:p>
            <a:r>
              <a:rPr lang="en-US" sz="3200" b="1" i="0" dirty="0" smtClean="0">
                <a:solidFill>
                  <a:srgbClr val="FF0000"/>
                </a:solidFill>
                <a:effectLst/>
                <a:latin typeface="Noto Sans"/>
              </a:rPr>
              <a:t>Disordered eating </a:t>
            </a:r>
          </a:p>
          <a:p>
            <a:r>
              <a:rPr lang="en-US" sz="3200" b="1" i="0" dirty="0" smtClean="0">
                <a:solidFill>
                  <a:srgbClr val="FF0000"/>
                </a:solidFill>
                <a:effectLst/>
                <a:latin typeface="Noto Sans"/>
              </a:rPr>
              <a:t>Autism spectrum disorders </a:t>
            </a:r>
          </a:p>
          <a:p>
            <a:r>
              <a:rPr lang="en-US" sz="3200" b="1" i="0" dirty="0" smtClean="0">
                <a:solidFill>
                  <a:srgbClr val="232323"/>
                </a:solidFill>
                <a:effectLst/>
                <a:latin typeface="Noto Sans"/>
              </a:rPr>
              <a:t>and that </a:t>
            </a:r>
            <a:r>
              <a:rPr lang="en-US" sz="3200" b="1" i="0" dirty="0" smtClean="0">
                <a:solidFill>
                  <a:srgbClr val="FF0000"/>
                </a:solidFill>
                <a:effectLst/>
                <a:latin typeface="Noto Sans"/>
              </a:rPr>
              <a:t>their offspring </a:t>
            </a:r>
            <a:r>
              <a:rPr lang="en-US" sz="3200" b="1" i="0" dirty="0" smtClean="0">
                <a:solidFill>
                  <a:srgbClr val="232323"/>
                </a:solidFill>
                <a:effectLst/>
                <a:latin typeface="Noto Sans"/>
              </a:rPr>
              <a:t>also have an increased prevalence of </a:t>
            </a:r>
            <a:r>
              <a:rPr lang="en-US" sz="3200" b="1" i="0" dirty="0" smtClean="0">
                <a:solidFill>
                  <a:srgbClr val="FF0000"/>
                </a:solidFill>
                <a:effectLst/>
                <a:latin typeface="Noto Sans"/>
              </a:rPr>
              <a:t>autism</a:t>
            </a:r>
            <a:r>
              <a:rPr lang="en-US" sz="3200" b="1" i="0" dirty="0" smtClean="0">
                <a:solidFill>
                  <a:srgbClr val="232323"/>
                </a:solidFill>
                <a:effectLst/>
                <a:latin typeface="Noto Sans"/>
              </a:rPr>
              <a:t> spectrum disorders along with attention deficit hyperactivity disorder.</a:t>
            </a:r>
            <a:endParaRPr lang="en-US" sz="3200" b="1" dirty="0"/>
          </a:p>
        </p:txBody>
      </p:sp>
      <p:sp>
        <p:nvSpPr>
          <p:cNvPr id="3" name="Date Placeholder 2"/>
          <p:cNvSpPr>
            <a:spLocks noGrp="1"/>
          </p:cNvSpPr>
          <p:nvPr>
            <p:ph type="dt" sz="half" idx="10"/>
          </p:nvPr>
        </p:nvSpPr>
        <p:spPr/>
        <p:txBody>
          <a:bodyPr/>
          <a:lstStyle/>
          <a:p>
            <a:fld id="{B7BEBF68-AE78-42A1-8102-54F6A8A1230B}"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34</a:t>
            </a:fld>
            <a:endParaRPr lang="en-US"/>
          </a:p>
        </p:txBody>
      </p:sp>
    </p:spTree>
    <p:extLst>
      <p:ext uri="{BB962C8B-B14F-4D97-AF65-F5344CB8AC3E}">
        <p14:creationId xmlns:p14="http://schemas.microsoft.com/office/powerpoint/2010/main" val="9561539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9411" y="363915"/>
            <a:ext cx="7635316" cy="6494085"/>
          </a:xfrm>
          <a:prstGeom prst="rect">
            <a:avLst/>
          </a:prstGeom>
        </p:spPr>
        <p:txBody>
          <a:bodyPr wrap="square">
            <a:spAutoFit/>
          </a:bodyPr>
          <a:lstStyle/>
          <a:p>
            <a:r>
              <a:rPr lang="en-US" sz="2400" b="1" i="0" dirty="0" smtClean="0">
                <a:solidFill>
                  <a:srgbClr val="0070C0"/>
                </a:solidFill>
                <a:effectLst/>
                <a:latin typeface="Noto Sans"/>
              </a:rPr>
              <a:t>DIFFERENTIAL DIAGNOSIS</a:t>
            </a:r>
            <a:endParaRPr lang="en-US" sz="2400" b="1" dirty="0">
              <a:solidFill>
                <a:srgbClr val="0070C0"/>
              </a:solidFill>
              <a:latin typeface="Noto Sans"/>
            </a:endParaRPr>
          </a:p>
          <a:p>
            <a:r>
              <a:rPr lang="en-US" sz="2800" b="1" dirty="0" smtClean="0"/>
              <a:t>1-Physiologic </a:t>
            </a:r>
            <a:r>
              <a:rPr lang="en-US" sz="2800" b="1" dirty="0"/>
              <a:t>adolescent </a:t>
            </a:r>
            <a:r>
              <a:rPr lang="en-US" sz="2800" b="1" dirty="0" smtClean="0"/>
              <a:t>anovulation</a:t>
            </a:r>
          </a:p>
          <a:p>
            <a:r>
              <a:rPr lang="pt-BR" sz="2800" b="1" dirty="0" smtClean="0"/>
              <a:t>2-Virilizing </a:t>
            </a:r>
            <a:r>
              <a:rPr lang="pt-BR" sz="2800" b="1" dirty="0"/>
              <a:t>congenital adrenal hyperplasia (CAH</a:t>
            </a:r>
            <a:r>
              <a:rPr lang="pt-BR" sz="2800" b="1" dirty="0" smtClean="0"/>
              <a:t>)</a:t>
            </a:r>
          </a:p>
          <a:p>
            <a:r>
              <a:rPr lang="en-US" sz="2800" b="1" dirty="0" smtClean="0"/>
              <a:t>3-Related </a:t>
            </a:r>
            <a:r>
              <a:rPr lang="en-US" sz="2800" b="1" dirty="0"/>
              <a:t>congenital disorders of adrenal steroid metabolism or </a:t>
            </a:r>
            <a:r>
              <a:rPr lang="en-US" sz="2800" b="1" dirty="0" smtClean="0"/>
              <a:t>action</a:t>
            </a:r>
          </a:p>
          <a:p>
            <a:r>
              <a:rPr lang="en-US" sz="2800" b="1" dirty="0" smtClean="0"/>
              <a:t>4-Cushing </a:t>
            </a:r>
            <a:r>
              <a:rPr lang="en-US" sz="2800" b="1" dirty="0"/>
              <a:t>syndrome </a:t>
            </a:r>
            <a:endParaRPr lang="en-US" sz="2800" b="1" dirty="0" smtClean="0"/>
          </a:p>
          <a:p>
            <a:r>
              <a:rPr lang="en-US" sz="2800" b="1" dirty="0" smtClean="0"/>
              <a:t>5-Virilizing tumors</a:t>
            </a:r>
          </a:p>
          <a:p>
            <a:r>
              <a:rPr lang="en-US" sz="2800" b="1" dirty="0" smtClean="0"/>
              <a:t>6-Ovarian </a:t>
            </a:r>
            <a:r>
              <a:rPr lang="en-US" sz="2800" b="1" dirty="0" err="1"/>
              <a:t>steroidogenic</a:t>
            </a:r>
            <a:r>
              <a:rPr lang="en-US" sz="2800" b="1" dirty="0"/>
              <a:t> </a:t>
            </a:r>
            <a:r>
              <a:rPr lang="en-US" sz="2800" b="1" dirty="0" smtClean="0"/>
              <a:t>blocks</a:t>
            </a:r>
          </a:p>
          <a:p>
            <a:r>
              <a:rPr lang="en-US" sz="2800" b="1" dirty="0" smtClean="0"/>
              <a:t>7-Hyperprolactinemia</a:t>
            </a:r>
          </a:p>
          <a:p>
            <a:r>
              <a:rPr lang="en-US" sz="2800" b="1" dirty="0" smtClean="0"/>
              <a:t>8-Insulin-resistance </a:t>
            </a:r>
            <a:r>
              <a:rPr lang="en-US" sz="2800" b="1" dirty="0"/>
              <a:t>disorders </a:t>
            </a:r>
            <a:endParaRPr lang="en-US" sz="2800" b="1" dirty="0" smtClean="0"/>
          </a:p>
          <a:p>
            <a:r>
              <a:rPr lang="en-US" sz="2800" b="1" dirty="0" smtClean="0"/>
              <a:t>9-Acromegaly</a:t>
            </a:r>
          </a:p>
          <a:p>
            <a:r>
              <a:rPr lang="en-US" sz="2800" b="1" dirty="0" smtClean="0"/>
              <a:t>10-Thyroid </a:t>
            </a:r>
            <a:r>
              <a:rPr lang="en-US" sz="2800" b="1" dirty="0"/>
              <a:t>dysfunction </a:t>
            </a:r>
            <a:endParaRPr lang="en-US" sz="2800" b="1" dirty="0" smtClean="0"/>
          </a:p>
          <a:p>
            <a:r>
              <a:rPr lang="en-US" sz="2800" b="1" dirty="0" smtClean="0"/>
              <a:t>11-Drugs</a:t>
            </a:r>
            <a:r>
              <a:rPr lang="en-US" sz="2800" b="1" dirty="0"/>
              <a:t> </a:t>
            </a:r>
            <a:endParaRPr lang="en-US" sz="2800" b="1" dirty="0" smtClean="0"/>
          </a:p>
          <a:p>
            <a:r>
              <a:rPr lang="en-US" sz="2800" b="1" dirty="0" smtClean="0"/>
              <a:t>12-Other causes</a:t>
            </a:r>
          </a:p>
          <a:p>
            <a:r>
              <a:rPr lang="en-US" sz="2800" b="1" dirty="0" smtClean="0"/>
              <a:t>13-Idiopathic hyperandrogenism</a:t>
            </a:r>
            <a:endParaRPr lang="en-US" sz="2800" b="1" dirty="0"/>
          </a:p>
        </p:txBody>
      </p:sp>
      <p:sp>
        <p:nvSpPr>
          <p:cNvPr id="3" name="Date Placeholder 2"/>
          <p:cNvSpPr>
            <a:spLocks noGrp="1"/>
          </p:cNvSpPr>
          <p:nvPr>
            <p:ph type="dt" sz="half" idx="10"/>
          </p:nvPr>
        </p:nvSpPr>
        <p:spPr/>
        <p:txBody>
          <a:bodyPr/>
          <a:lstStyle/>
          <a:p>
            <a:fld id="{7C0C1B5E-FE99-446D-BC4A-4CEE00E07BE8}"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35</a:t>
            </a:fld>
            <a:endParaRPr lang="en-US"/>
          </a:p>
        </p:txBody>
      </p:sp>
    </p:spTree>
    <p:extLst>
      <p:ext uri="{BB962C8B-B14F-4D97-AF65-F5344CB8AC3E}">
        <p14:creationId xmlns:p14="http://schemas.microsoft.com/office/powerpoint/2010/main" val="2234164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6485" y="802105"/>
            <a:ext cx="9833810" cy="3662541"/>
          </a:xfrm>
          <a:prstGeom prst="rect">
            <a:avLst/>
          </a:prstGeom>
        </p:spPr>
        <p:txBody>
          <a:bodyPr wrap="square">
            <a:spAutoFit/>
          </a:bodyPr>
          <a:lstStyle/>
          <a:p>
            <a:r>
              <a:rPr lang="en-US" sz="3600" b="1" i="0" dirty="0" smtClean="0">
                <a:solidFill>
                  <a:srgbClr val="0070C0"/>
                </a:solidFill>
                <a:effectLst/>
                <a:latin typeface="Noto Sans"/>
              </a:rPr>
              <a:t>Treatment for PCOS in adolescents </a:t>
            </a:r>
          </a:p>
          <a:p>
            <a:r>
              <a:rPr lang="en-US" sz="2800" b="1" i="0" dirty="0" smtClean="0">
                <a:solidFill>
                  <a:srgbClr val="232323"/>
                </a:solidFill>
                <a:effectLst/>
                <a:latin typeface="Noto Sans"/>
              </a:rPr>
              <a:t>primarily symptomatic and directed at the major clinical manifestations, which are:</a:t>
            </a:r>
          </a:p>
          <a:p>
            <a:r>
              <a:rPr lang="en-US" sz="2800" b="1" i="0" dirty="0" smtClean="0">
                <a:solidFill>
                  <a:srgbClr val="232323"/>
                </a:solidFill>
                <a:effectLst/>
                <a:latin typeface="Times New Roman" panose="02020603050405020304" pitchFamily="18" charset="0"/>
              </a:rPr>
              <a:t>●</a:t>
            </a:r>
            <a:r>
              <a:rPr lang="en-US" sz="2800" b="1" i="0" dirty="0" smtClean="0">
                <a:solidFill>
                  <a:srgbClr val="232323"/>
                </a:solidFill>
                <a:effectLst/>
                <a:latin typeface="Noto Sans"/>
              </a:rPr>
              <a:t>Abnormal uterine bleeding – Menstrual irregularity or excessive bleeding</a:t>
            </a:r>
          </a:p>
          <a:p>
            <a:r>
              <a:rPr lang="en-US" sz="2800" b="1" i="0" dirty="0" smtClean="0">
                <a:solidFill>
                  <a:srgbClr val="232323"/>
                </a:solidFill>
                <a:effectLst/>
                <a:latin typeface="Times New Roman" panose="02020603050405020304" pitchFamily="18" charset="0"/>
              </a:rPr>
              <a:t>●</a:t>
            </a:r>
            <a:r>
              <a:rPr lang="en-US" sz="2800" b="1" i="0" dirty="0" smtClean="0">
                <a:solidFill>
                  <a:srgbClr val="232323"/>
                </a:solidFill>
                <a:effectLst/>
                <a:latin typeface="Noto Sans"/>
              </a:rPr>
              <a:t>Cutaneous hyperandrogenism – Primarily hirsutism and persistent acne</a:t>
            </a:r>
          </a:p>
          <a:p>
            <a:r>
              <a:rPr lang="en-US" sz="2800" b="1" i="0" dirty="0" smtClean="0">
                <a:solidFill>
                  <a:srgbClr val="232323"/>
                </a:solidFill>
                <a:effectLst/>
                <a:latin typeface="Times New Roman" panose="02020603050405020304" pitchFamily="18" charset="0"/>
              </a:rPr>
              <a:t>●</a:t>
            </a:r>
            <a:r>
              <a:rPr lang="en-US" sz="2800" b="1" i="0" dirty="0" smtClean="0">
                <a:solidFill>
                  <a:srgbClr val="232323"/>
                </a:solidFill>
                <a:effectLst/>
                <a:latin typeface="Noto Sans"/>
              </a:rPr>
              <a:t>Obesity and insulin resistance</a:t>
            </a:r>
            <a:endParaRPr lang="en-US" sz="2800" b="1" i="0" dirty="0">
              <a:solidFill>
                <a:srgbClr val="232323"/>
              </a:solidFill>
              <a:effectLst/>
              <a:latin typeface="Noto Sans"/>
            </a:endParaRPr>
          </a:p>
        </p:txBody>
      </p:sp>
      <p:sp>
        <p:nvSpPr>
          <p:cNvPr id="3" name="Date Placeholder 2"/>
          <p:cNvSpPr>
            <a:spLocks noGrp="1"/>
          </p:cNvSpPr>
          <p:nvPr>
            <p:ph type="dt" sz="half" idx="10"/>
          </p:nvPr>
        </p:nvSpPr>
        <p:spPr/>
        <p:txBody>
          <a:bodyPr/>
          <a:lstStyle/>
          <a:p>
            <a:fld id="{1F0A88C8-76F4-453C-8FF1-408E54A7FB35}"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36</a:t>
            </a:fld>
            <a:endParaRPr lang="en-US"/>
          </a:p>
        </p:txBody>
      </p:sp>
    </p:spTree>
    <p:extLst>
      <p:ext uri="{BB962C8B-B14F-4D97-AF65-F5344CB8AC3E}">
        <p14:creationId xmlns:p14="http://schemas.microsoft.com/office/powerpoint/2010/main" val="36819008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4589" y="417095"/>
            <a:ext cx="11534273" cy="4462760"/>
          </a:xfrm>
          <a:prstGeom prst="rect">
            <a:avLst/>
          </a:prstGeom>
        </p:spPr>
        <p:txBody>
          <a:bodyPr wrap="square">
            <a:spAutoFit/>
          </a:bodyPr>
          <a:lstStyle/>
          <a:p>
            <a:r>
              <a:rPr lang="en-US" sz="3200" b="1" i="0" dirty="0" smtClean="0">
                <a:solidFill>
                  <a:srgbClr val="0070C0"/>
                </a:solidFill>
                <a:effectLst/>
                <a:latin typeface="Noto Sans"/>
              </a:rPr>
              <a:t>Menstrual irregularity</a:t>
            </a:r>
            <a:r>
              <a:rPr lang="en-US" sz="2800" b="1" i="0" dirty="0" smtClean="0">
                <a:solidFill>
                  <a:srgbClr val="232323"/>
                </a:solidFill>
                <a:effectLst/>
                <a:latin typeface="Noto Sans"/>
              </a:rPr>
              <a:t> </a:t>
            </a:r>
          </a:p>
          <a:p>
            <a:pPr algn="just"/>
            <a:r>
              <a:rPr lang="en-US" sz="2800" b="1" i="0" dirty="0" smtClean="0">
                <a:solidFill>
                  <a:srgbClr val="232323"/>
                </a:solidFill>
                <a:effectLst/>
                <a:latin typeface="Noto Sans"/>
              </a:rPr>
              <a:t>Menstrual irregularity should be treated in adolescents with PCOS, not only for </a:t>
            </a:r>
            <a:r>
              <a:rPr lang="en-US" sz="2800" b="1" i="0" dirty="0" smtClean="0">
                <a:solidFill>
                  <a:srgbClr val="FF0000"/>
                </a:solidFill>
                <a:effectLst/>
                <a:latin typeface="Noto Sans"/>
              </a:rPr>
              <a:t>psychosocial reasons</a:t>
            </a:r>
            <a:r>
              <a:rPr lang="en-US" sz="2800" b="1" i="0" dirty="0" smtClean="0">
                <a:solidFill>
                  <a:srgbClr val="232323"/>
                </a:solidFill>
                <a:effectLst/>
                <a:latin typeface="Noto Sans"/>
              </a:rPr>
              <a:t>, but because chronic anovulation increases the risk of developing </a:t>
            </a:r>
            <a:r>
              <a:rPr lang="en-US" sz="2800" b="1" i="0" dirty="0" smtClean="0">
                <a:solidFill>
                  <a:srgbClr val="FF0000"/>
                </a:solidFill>
                <a:effectLst/>
                <a:latin typeface="Noto Sans"/>
              </a:rPr>
              <a:t>endometrial hyperplasia</a:t>
            </a:r>
            <a:r>
              <a:rPr lang="en-US" sz="2800" b="1" i="0" dirty="0" smtClean="0">
                <a:solidFill>
                  <a:srgbClr val="232323"/>
                </a:solidFill>
                <a:effectLst/>
                <a:latin typeface="Noto Sans"/>
              </a:rPr>
              <a:t>, which is associated with endometrial carcinoma. </a:t>
            </a:r>
            <a:r>
              <a:rPr lang="en-US" sz="2800" b="1" i="0" dirty="0" smtClean="0">
                <a:solidFill>
                  <a:srgbClr val="FF0000"/>
                </a:solidFill>
                <a:effectLst/>
                <a:latin typeface="Noto Sans"/>
              </a:rPr>
              <a:t>Progestin</a:t>
            </a:r>
            <a:r>
              <a:rPr lang="en-US" sz="2800" b="1" i="0" dirty="0" smtClean="0">
                <a:solidFill>
                  <a:srgbClr val="232323"/>
                </a:solidFill>
                <a:effectLst/>
                <a:latin typeface="Noto Sans"/>
              </a:rPr>
              <a:t> is the critical ingredient in </a:t>
            </a:r>
            <a:r>
              <a:rPr lang="en-US" sz="2800" b="1" i="0" dirty="0" smtClean="0">
                <a:solidFill>
                  <a:srgbClr val="FF0000"/>
                </a:solidFill>
                <a:effectLst/>
                <a:latin typeface="Noto Sans"/>
              </a:rPr>
              <a:t>COCs</a:t>
            </a:r>
            <a:r>
              <a:rPr lang="en-US" sz="2800" b="1" i="0" dirty="0" smtClean="0">
                <a:solidFill>
                  <a:srgbClr val="232323"/>
                </a:solidFill>
                <a:effectLst/>
                <a:latin typeface="Noto Sans"/>
              </a:rPr>
              <a:t> that inhibits endometrial proliferation; it prevents the hyperplasia that results from unopposed estrogen action.</a:t>
            </a:r>
          </a:p>
          <a:p>
            <a:pPr algn="just"/>
            <a:r>
              <a:rPr lang="en-US" sz="2800" b="1" dirty="0" smtClean="0">
                <a:solidFill>
                  <a:srgbClr val="232323"/>
                </a:solidFill>
                <a:latin typeface="Noto Sans"/>
              </a:rPr>
              <a:t>OCP(no </a:t>
            </a:r>
            <a:r>
              <a:rPr lang="en-US" sz="2800" b="1" dirty="0" err="1" smtClean="0">
                <a:solidFill>
                  <a:srgbClr val="232323"/>
                </a:solidFill>
                <a:latin typeface="Noto Sans"/>
              </a:rPr>
              <a:t>diffetence</a:t>
            </a:r>
            <a:r>
              <a:rPr lang="en-US" sz="2800" b="1" dirty="0" smtClean="0">
                <a:solidFill>
                  <a:srgbClr val="232323"/>
                </a:solidFill>
                <a:latin typeface="Noto Sans"/>
              </a:rPr>
              <a:t> in efficacy) </a:t>
            </a:r>
          </a:p>
          <a:p>
            <a:pPr algn="just"/>
            <a:r>
              <a:rPr lang="en-US" sz="2800" b="1" dirty="0" smtClean="0">
                <a:solidFill>
                  <a:srgbClr val="232323"/>
                </a:solidFill>
                <a:latin typeface="Noto Sans"/>
              </a:rPr>
              <a:t>PROGESTINS</a:t>
            </a:r>
            <a:endParaRPr lang="en-US" sz="2800" b="1" dirty="0"/>
          </a:p>
        </p:txBody>
      </p:sp>
      <p:sp>
        <p:nvSpPr>
          <p:cNvPr id="3" name="Date Placeholder 2"/>
          <p:cNvSpPr>
            <a:spLocks noGrp="1"/>
          </p:cNvSpPr>
          <p:nvPr>
            <p:ph type="dt" sz="half" idx="10"/>
          </p:nvPr>
        </p:nvSpPr>
        <p:spPr/>
        <p:txBody>
          <a:bodyPr/>
          <a:lstStyle/>
          <a:p>
            <a:fld id="{402A6C14-0466-42BD-956F-03C6C624EF32}"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37</a:t>
            </a:fld>
            <a:endParaRPr lang="en-US"/>
          </a:p>
        </p:txBody>
      </p:sp>
    </p:spTree>
    <p:extLst>
      <p:ext uri="{BB962C8B-B14F-4D97-AF65-F5344CB8AC3E}">
        <p14:creationId xmlns:p14="http://schemas.microsoft.com/office/powerpoint/2010/main" val="13671612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967" y="802105"/>
            <a:ext cx="10812379" cy="2800767"/>
          </a:xfrm>
          <a:prstGeom prst="rect">
            <a:avLst/>
          </a:prstGeom>
        </p:spPr>
        <p:txBody>
          <a:bodyPr wrap="square">
            <a:spAutoFit/>
          </a:bodyPr>
          <a:lstStyle/>
          <a:p>
            <a:r>
              <a:rPr lang="en-US" sz="3600" b="1" i="0" dirty="0" smtClean="0">
                <a:solidFill>
                  <a:srgbClr val="0070C0"/>
                </a:solidFill>
                <a:effectLst/>
                <a:latin typeface="Noto Sans"/>
              </a:rPr>
              <a:t>Excessive menstrual bleeding</a:t>
            </a:r>
            <a:r>
              <a:rPr lang="en-US" sz="2800" b="1" i="0" dirty="0" smtClean="0">
                <a:solidFill>
                  <a:srgbClr val="232323"/>
                </a:solidFill>
                <a:effectLst/>
                <a:latin typeface="Noto Sans"/>
              </a:rPr>
              <a:t> </a:t>
            </a:r>
          </a:p>
          <a:p>
            <a:pPr algn="just"/>
            <a:r>
              <a:rPr lang="en-US" sz="2800" b="1" i="0" dirty="0" smtClean="0">
                <a:solidFill>
                  <a:srgbClr val="232323"/>
                </a:solidFill>
                <a:effectLst/>
                <a:latin typeface="Noto Sans"/>
              </a:rPr>
              <a:t> Excessive irregular menstrual bleeding due to ovulatory dysfunction is a common manifestation of PCOS and often is the initial presenting complaint .Heavy uterine bleeding can cause </a:t>
            </a:r>
            <a:r>
              <a:rPr lang="en-US" sz="2800" b="1" i="0" dirty="0" smtClean="0">
                <a:solidFill>
                  <a:srgbClr val="FF0000"/>
                </a:solidFill>
                <a:effectLst/>
                <a:latin typeface="Noto Sans"/>
              </a:rPr>
              <a:t>anemia </a:t>
            </a:r>
            <a:r>
              <a:rPr lang="en-US" sz="2800" b="1" i="0" dirty="0" smtClean="0">
                <a:solidFill>
                  <a:srgbClr val="232323"/>
                </a:solidFill>
                <a:effectLst/>
                <a:latin typeface="Noto Sans"/>
              </a:rPr>
              <a:t>of a critical degree. COCs or progestin-only regimens are usually effective in managing this symptom.</a:t>
            </a:r>
            <a:endParaRPr lang="en-US" sz="2800" b="1" dirty="0"/>
          </a:p>
        </p:txBody>
      </p:sp>
      <p:sp>
        <p:nvSpPr>
          <p:cNvPr id="3" name="Date Placeholder 2"/>
          <p:cNvSpPr>
            <a:spLocks noGrp="1"/>
          </p:cNvSpPr>
          <p:nvPr>
            <p:ph type="dt" sz="half" idx="10"/>
          </p:nvPr>
        </p:nvSpPr>
        <p:spPr/>
        <p:txBody>
          <a:bodyPr/>
          <a:lstStyle/>
          <a:p>
            <a:fld id="{279561A3-4FEE-4B7D-BFE9-A0CF0EE5419A}"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38</a:t>
            </a:fld>
            <a:endParaRPr lang="en-US"/>
          </a:p>
        </p:txBody>
      </p:sp>
    </p:spTree>
    <p:extLst>
      <p:ext uri="{BB962C8B-B14F-4D97-AF65-F5344CB8AC3E}">
        <p14:creationId xmlns:p14="http://schemas.microsoft.com/office/powerpoint/2010/main" val="40922244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0842" y="513348"/>
            <a:ext cx="11069053" cy="3600986"/>
          </a:xfrm>
          <a:prstGeom prst="rect">
            <a:avLst/>
          </a:prstGeom>
        </p:spPr>
        <p:txBody>
          <a:bodyPr wrap="square">
            <a:spAutoFit/>
          </a:bodyPr>
          <a:lstStyle/>
          <a:p>
            <a:r>
              <a:rPr lang="en-US" sz="3200" b="1" dirty="0">
                <a:solidFill>
                  <a:srgbClr val="0070C0"/>
                </a:solidFill>
                <a:latin typeface="Noto Sans"/>
              </a:rPr>
              <a:t>Menstrual abnormalities </a:t>
            </a:r>
            <a:endParaRPr lang="en-US" sz="3200" b="1" dirty="0" smtClean="0">
              <a:solidFill>
                <a:srgbClr val="0070C0"/>
              </a:solidFill>
              <a:latin typeface="Noto Sans"/>
            </a:endParaRPr>
          </a:p>
          <a:p>
            <a:pPr algn="just"/>
            <a:r>
              <a:rPr lang="en-US" sz="2800" b="1" dirty="0" smtClean="0">
                <a:solidFill>
                  <a:srgbClr val="232323"/>
                </a:solidFill>
                <a:latin typeface="Noto Sans"/>
              </a:rPr>
              <a:t>usually </a:t>
            </a:r>
            <a:r>
              <a:rPr lang="en-US" sz="2800" b="1" dirty="0">
                <a:solidFill>
                  <a:srgbClr val="232323"/>
                </a:solidFill>
                <a:latin typeface="Noto Sans"/>
              </a:rPr>
              <a:t>can be controlled within one to two months of starting COC treatment, in our experience. COC therapy will normalize androgen levels within 18 to 21 days. We suggest rechecking serum free testosterone late in the third cycle of COC treatment. Because of escape from ovarian suppression during the pill-free interval, exceptional patients require an extended cycle COC to control severe </a:t>
            </a:r>
            <a:r>
              <a:rPr lang="en-US" sz="2800" b="1" dirty="0" err="1" smtClean="0">
                <a:solidFill>
                  <a:srgbClr val="232323"/>
                </a:solidFill>
                <a:latin typeface="Noto Sans"/>
              </a:rPr>
              <a:t>hyperandrogenemia</a:t>
            </a:r>
            <a:r>
              <a:rPr lang="en-US" sz="2800" b="1" dirty="0" smtClean="0">
                <a:solidFill>
                  <a:srgbClr val="232323"/>
                </a:solidFill>
                <a:latin typeface="Noto Sans"/>
              </a:rPr>
              <a:t>.</a:t>
            </a:r>
            <a:endParaRPr lang="en-US" sz="2800" b="1" dirty="0"/>
          </a:p>
        </p:txBody>
      </p:sp>
    </p:spTree>
    <p:extLst>
      <p:ext uri="{BB962C8B-B14F-4D97-AF65-F5344CB8AC3E}">
        <p14:creationId xmlns:p14="http://schemas.microsoft.com/office/powerpoint/2010/main" val="746215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tretch>
            <a:fillRect/>
          </a:stretch>
        </p:blipFill>
        <p:spPr>
          <a:xfrm>
            <a:off x="3086100" y="0"/>
            <a:ext cx="6007100" cy="6477000"/>
          </a:xfrm>
          <a:prstGeom prst="rect">
            <a:avLst/>
          </a:prstGeom>
        </p:spPr>
      </p:pic>
    </p:spTree>
    <p:extLst>
      <p:ext uri="{BB962C8B-B14F-4D97-AF65-F5344CB8AC3E}">
        <p14:creationId xmlns:p14="http://schemas.microsoft.com/office/powerpoint/2010/main" val="33578062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0232" y="1074821"/>
            <a:ext cx="10684042" cy="3539430"/>
          </a:xfrm>
          <a:prstGeom prst="rect">
            <a:avLst/>
          </a:prstGeom>
        </p:spPr>
        <p:txBody>
          <a:bodyPr wrap="square">
            <a:spAutoFit/>
          </a:bodyPr>
          <a:lstStyle/>
          <a:p>
            <a:r>
              <a:rPr lang="en-US" sz="2800" b="1" i="0" dirty="0" smtClean="0">
                <a:solidFill>
                  <a:srgbClr val="232323"/>
                </a:solidFill>
                <a:effectLst/>
                <a:latin typeface="Noto Sans"/>
              </a:rPr>
              <a:t>In general, we suggest selecting a COC that contains at least </a:t>
            </a:r>
            <a:r>
              <a:rPr lang="en-US" sz="2800" b="1" i="0" dirty="0" smtClean="0">
                <a:solidFill>
                  <a:srgbClr val="FF0000"/>
                </a:solidFill>
                <a:effectLst/>
                <a:latin typeface="Noto Sans"/>
              </a:rPr>
              <a:t>30 mcg </a:t>
            </a:r>
            <a:r>
              <a:rPr lang="en-US" sz="2800" b="1" i="0" dirty="0" err="1" smtClean="0">
                <a:solidFill>
                  <a:srgbClr val="FF0000"/>
                </a:solidFill>
                <a:effectLst/>
                <a:latin typeface="Noto Sans"/>
              </a:rPr>
              <a:t>ethinyl</a:t>
            </a:r>
            <a:r>
              <a:rPr lang="en-US" sz="2800" b="1" i="0" dirty="0" smtClean="0">
                <a:solidFill>
                  <a:srgbClr val="FF0000"/>
                </a:solidFill>
                <a:effectLst/>
                <a:latin typeface="Noto Sans"/>
              </a:rPr>
              <a:t> estradiol</a:t>
            </a:r>
            <a:r>
              <a:rPr lang="en-US" sz="2800" b="1" i="0" dirty="0" smtClean="0">
                <a:solidFill>
                  <a:srgbClr val="232323"/>
                </a:solidFill>
                <a:effectLst/>
                <a:latin typeface="Noto Sans"/>
              </a:rPr>
              <a:t>, unless the adolescent is at risk for COC side effects .This is because COCs containing ≤20 mcg </a:t>
            </a:r>
            <a:r>
              <a:rPr lang="en-US" sz="2800" b="1" i="0" dirty="0" err="1" smtClean="0">
                <a:solidFill>
                  <a:srgbClr val="232323"/>
                </a:solidFill>
                <a:effectLst/>
                <a:latin typeface="Noto Sans"/>
              </a:rPr>
              <a:t>ethinyl</a:t>
            </a:r>
            <a:r>
              <a:rPr lang="en-US" sz="2800" b="1" i="0" dirty="0" smtClean="0">
                <a:solidFill>
                  <a:srgbClr val="232323"/>
                </a:solidFill>
                <a:effectLst/>
                <a:latin typeface="Noto Sans"/>
              </a:rPr>
              <a:t> estradiol, though posing little cardiovascular risk, may inadequately promote normal </a:t>
            </a:r>
            <a:r>
              <a:rPr lang="en-US" sz="2800" b="1" i="0" dirty="0" smtClean="0">
                <a:solidFill>
                  <a:srgbClr val="FF0000"/>
                </a:solidFill>
                <a:effectLst/>
                <a:latin typeface="Noto Sans"/>
              </a:rPr>
              <a:t>accrual of bone mass </a:t>
            </a:r>
            <a:r>
              <a:rPr lang="en-US" sz="2800" b="1" i="0" dirty="0" smtClean="0">
                <a:solidFill>
                  <a:srgbClr val="232323"/>
                </a:solidFill>
                <a:effectLst/>
                <a:latin typeface="Noto Sans"/>
              </a:rPr>
              <a:t>and may be less effective in </a:t>
            </a:r>
            <a:r>
              <a:rPr lang="en-US" sz="2800" b="1" i="0" dirty="0" smtClean="0">
                <a:solidFill>
                  <a:srgbClr val="FF0000"/>
                </a:solidFill>
                <a:effectLst/>
                <a:latin typeface="Noto Sans"/>
              </a:rPr>
              <a:t>controlling irregular menstrual bleeding</a:t>
            </a:r>
            <a:r>
              <a:rPr lang="en-US" sz="2800" b="1" i="0" dirty="0" smtClean="0">
                <a:solidFill>
                  <a:srgbClr val="232323"/>
                </a:solidFill>
                <a:effectLst/>
                <a:latin typeface="Noto Sans"/>
              </a:rPr>
              <a:t>, particularly in obese hyperandrogenic girls, than those containing 30 to 35 mcg </a:t>
            </a:r>
            <a:r>
              <a:rPr lang="en-US" sz="2800" b="1" i="0" dirty="0" err="1" smtClean="0">
                <a:solidFill>
                  <a:srgbClr val="232323"/>
                </a:solidFill>
                <a:effectLst/>
                <a:latin typeface="Noto Sans"/>
              </a:rPr>
              <a:t>ethinyl</a:t>
            </a:r>
            <a:r>
              <a:rPr lang="en-US" sz="2800" b="1" i="0" dirty="0" smtClean="0">
                <a:solidFill>
                  <a:srgbClr val="232323"/>
                </a:solidFill>
                <a:effectLst/>
                <a:latin typeface="Noto Sans"/>
              </a:rPr>
              <a:t> estradiol.</a:t>
            </a:r>
            <a:endParaRPr lang="en-US" sz="2800" b="1" dirty="0"/>
          </a:p>
        </p:txBody>
      </p:sp>
      <p:sp>
        <p:nvSpPr>
          <p:cNvPr id="3" name="Date Placeholder 2"/>
          <p:cNvSpPr>
            <a:spLocks noGrp="1"/>
          </p:cNvSpPr>
          <p:nvPr>
            <p:ph type="dt" sz="half" idx="10"/>
          </p:nvPr>
        </p:nvSpPr>
        <p:spPr/>
        <p:txBody>
          <a:bodyPr/>
          <a:lstStyle/>
          <a:p>
            <a:fld id="{E5AB5143-D5B9-4E74-B3B8-242049A0226D}"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40</a:t>
            </a:fld>
            <a:endParaRPr lang="en-US"/>
          </a:p>
        </p:txBody>
      </p:sp>
    </p:spTree>
    <p:extLst>
      <p:ext uri="{BB962C8B-B14F-4D97-AF65-F5344CB8AC3E}">
        <p14:creationId xmlns:p14="http://schemas.microsoft.com/office/powerpoint/2010/main" val="159692335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1052" y="728917"/>
            <a:ext cx="10876547" cy="3108543"/>
          </a:xfrm>
          <a:prstGeom prst="rect">
            <a:avLst/>
          </a:prstGeom>
        </p:spPr>
        <p:txBody>
          <a:bodyPr wrap="square">
            <a:spAutoFit/>
          </a:bodyPr>
          <a:lstStyle/>
          <a:p>
            <a:r>
              <a:rPr lang="en-US" sz="2800" b="1" dirty="0">
                <a:solidFill>
                  <a:srgbClr val="232323"/>
                </a:solidFill>
                <a:latin typeface="Noto Sans"/>
              </a:rPr>
              <a:t>Treatment of heavy menstrual bleeding is similar in adolescents with or without PCOS. The estrogen doses required to treat excessive abnormal uterine bleeding may be three- to fourfold higher than the doses needed to treat irregular menses </a:t>
            </a:r>
            <a:r>
              <a:rPr lang="en-US" sz="2800" b="1" dirty="0" smtClean="0">
                <a:solidFill>
                  <a:srgbClr val="232323"/>
                </a:solidFill>
                <a:latin typeface="Noto Sans"/>
              </a:rPr>
              <a:t>.Once </a:t>
            </a:r>
            <a:r>
              <a:rPr lang="en-US" sz="2800" b="1" dirty="0">
                <a:solidFill>
                  <a:srgbClr val="232323"/>
                </a:solidFill>
                <a:latin typeface="Noto Sans"/>
              </a:rPr>
              <a:t>active bleeding is controlled, therapy with cyclic COC or progestin should be started to prevent recurrence of abnormal uterine bleeding</a:t>
            </a:r>
            <a:endParaRPr lang="en-US" sz="2800" b="1" dirty="0"/>
          </a:p>
        </p:txBody>
      </p:sp>
    </p:spTree>
    <p:extLst>
      <p:ext uri="{BB962C8B-B14F-4D97-AF65-F5344CB8AC3E}">
        <p14:creationId xmlns:p14="http://schemas.microsoft.com/office/powerpoint/2010/main" val="410178474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5222" y="208547"/>
            <a:ext cx="10523620" cy="5324535"/>
          </a:xfrm>
          <a:prstGeom prst="rect">
            <a:avLst/>
          </a:prstGeom>
        </p:spPr>
        <p:txBody>
          <a:bodyPr wrap="square">
            <a:spAutoFit/>
          </a:bodyPr>
          <a:lstStyle/>
          <a:p>
            <a:r>
              <a:rPr lang="en-US" sz="3200" b="1" i="0" dirty="0" smtClean="0">
                <a:solidFill>
                  <a:srgbClr val="0070C0"/>
                </a:solidFill>
                <a:effectLst/>
                <a:latin typeface="Noto Sans"/>
              </a:rPr>
              <a:t>Optimal duration </a:t>
            </a:r>
          </a:p>
          <a:p>
            <a:r>
              <a:rPr lang="en-US" sz="2800" b="1" i="0" dirty="0" smtClean="0">
                <a:solidFill>
                  <a:srgbClr val="232323"/>
                </a:solidFill>
                <a:effectLst/>
                <a:latin typeface="Noto Sans"/>
              </a:rPr>
              <a:t>Whereas PCOS ordinarily persists, little is known about the natural history of PCOS diagnosed in adolescence, particularly in mild cases.</a:t>
            </a:r>
          </a:p>
          <a:p>
            <a:r>
              <a:rPr lang="en-US" sz="2800" b="1" i="0" dirty="0" smtClean="0">
                <a:solidFill>
                  <a:srgbClr val="232323"/>
                </a:solidFill>
                <a:effectLst/>
                <a:latin typeface="Noto Sans"/>
              </a:rPr>
              <a:t> Continue treatment </a:t>
            </a:r>
            <a:r>
              <a:rPr lang="en-US" sz="2800" b="1" i="0" dirty="0" smtClean="0">
                <a:solidFill>
                  <a:srgbClr val="0070C0"/>
                </a:solidFill>
                <a:effectLst/>
                <a:latin typeface="Noto Sans"/>
              </a:rPr>
              <a:t>until the patient is </a:t>
            </a:r>
            <a:r>
              <a:rPr lang="en-US" sz="2800" b="1" i="0" dirty="0" err="1" smtClean="0">
                <a:solidFill>
                  <a:srgbClr val="0070C0"/>
                </a:solidFill>
                <a:effectLst/>
                <a:latin typeface="Noto Sans"/>
              </a:rPr>
              <a:t>gynecologically</a:t>
            </a:r>
            <a:r>
              <a:rPr lang="en-US" sz="2800" b="1" i="0" dirty="0" smtClean="0">
                <a:solidFill>
                  <a:srgbClr val="0070C0"/>
                </a:solidFill>
                <a:effectLst/>
                <a:latin typeface="Noto Sans"/>
              </a:rPr>
              <a:t> mature (five years </a:t>
            </a:r>
            <a:r>
              <a:rPr lang="en-US" sz="2800" b="1" i="0" dirty="0" err="1" smtClean="0">
                <a:solidFill>
                  <a:srgbClr val="232323"/>
                </a:solidFill>
                <a:effectLst/>
                <a:latin typeface="Noto Sans"/>
              </a:rPr>
              <a:t>postmenarcheal</a:t>
            </a:r>
            <a:r>
              <a:rPr lang="en-US" sz="2800" b="1" i="0" dirty="0" smtClean="0">
                <a:solidFill>
                  <a:srgbClr val="232323"/>
                </a:solidFill>
                <a:effectLst/>
                <a:latin typeface="Noto Sans"/>
              </a:rPr>
              <a:t>) or has</a:t>
            </a:r>
          </a:p>
          <a:p>
            <a:r>
              <a:rPr lang="en-US" sz="2800" b="1" i="0" dirty="0" smtClean="0">
                <a:solidFill>
                  <a:srgbClr val="232323"/>
                </a:solidFill>
                <a:effectLst/>
                <a:latin typeface="Noto Sans"/>
              </a:rPr>
              <a:t> </a:t>
            </a:r>
            <a:r>
              <a:rPr lang="en-US" sz="2800" b="1" i="0" dirty="0" smtClean="0">
                <a:solidFill>
                  <a:srgbClr val="0070C0"/>
                </a:solidFill>
                <a:effectLst/>
                <a:latin typeface="Noto Sans"/>
              </a:rPr>
              <a:t>lost a substantial amount of excess weight</a:t>
            </a:r>
            <a:r>
              <a:rPr lang="en-US" sz="2800" b="1" i="0" dirty="0" smtClean="0">
                <a:solidFill>
                  <a:srgbClr val="232323"/>
                </a:solidFill>
                <a:effectLst/>
                <a:latin typeface="Noto Sans"/>
              </a:rPr>
              <a:t> if obesity is a coexisting condition.</a:t>
            </a:r>
          </a:p>
          <a:p>
            <a:r>
              <a:rPr lang="en-US" sz="2800" b="1" i="0" dirty="0" smtClean="0">
                <a:solidFill>
                  <a:srgbClr val="232323"/>
                </a:solidFill>
                <a:effectLst/>
                <a:latin typeface="Noto Sans"/>
              </a:rPr>
              <a:t>Management of PCOS in adolescents also includes </a:t>
            </a:r>
            <a:r>
              <a:rPr lang="en-US" sz="2800" b="1" i="0" dirty="0" smtClean="0">
                <a:solidFill>
                  <a:srgbClr val="0070C0"/>
                </a:solidFill>
                <a:effectLst/>
                <a:latin typeface="Noto Sans"/>
              </a:rPr>
              <a:t>evaluation of first-degree relatives </a:t>
            </a:r>
            <a:r>
              <a:rPr lang="en-US" sz="2800" b="1" i="0" dirty="0" smtClean="0">
                <a:solidFill>
                  <a:srgbClr val="232323"/>
                </a:solidFill>
                <a:effectLst/>
                <a:latin typeface="Noto Sans"/>
              </a:rPr>
              <a:t>because the hyperandrogenism and metabolic components of the syndrome have familial elements.</a:t>
            </a:r>
            <a:endParaRPr lang="en-US" sz="2800" b="1" i="0" dirty="0">
              <a:solidFill>
                <a:srgbClr val="232323"/>
              </a:solidFill>
              <a:effectLst/>
              <a:latin typeface="Noto Sans"/>
            </a:endParaRPr>
          </a:p>
        </p:txBody>
      </p:sp>
      <p:sp>
        <p:nvSpPr>
          <p:cNvPr id="3" name="Date Placeholder 2"/>
          <p:cNvSpPr>
            <a:spLocks noGrp="1"/>
          </p:cNvSpPr>
          <p:nvPr>
            <p:ph type="dt" sz="half" idx="10"/>
          </p:nvPr>
        </p:nvSpPr>
        <p:spPr/>
        <p:txBody>
          <a:bodyPr/>
          <a:lstStyle/>
          <a:p>
            <a:fld id="{A171642D-C01A-44E7-9547-0E56FEB484DC}"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42</a:t>
            </a:fld>
            <a:endParaRPr lang="en-US"/>
          </a:p>
        </p:txBody>
      </p:sp>
    </p:spTree>
    <p:extLst>
      <p:ext uri="{BB962C8B-B14F-4D97-AF65-F5344CB8AC3E}">
        <p14:creationId xmlns:p14="http://schemas.microsoft.com/office/powerpoint/2010/main" val="3838137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1" y="449179"/>
            <a:ext cx="9368588" cy="4893647"/>
          </a:xfrm>
          <a:prstGeom prst="rect">
            <a:avLst/>
          </a:prstGeom>
        </p:spPr>
        <p:txBody>
          <a:bodyPr wrap="square">
            <a:spAutoFit/>
          </a:bodyPr>
          <a:lstStyle/>
          <a:p>
            <a:r>
              <a:rPr lang="en-US" sz="3200" b="1" dirty="0">
                <a:solidFill>
                  <a:srgbClr val="0070C0"/>
                </a:solidFill>
                <a:latin typeface="Noto Sans"/>
              </a:rPr>
              <a:t>Combination oral contraceptives </a:t>
            </a:r>
            <a:endParaRPr lang="en-US" sz="3200" b="1" dirty="0" smtClean="0">
              <a:solidFill>
                <a:srgbClr val="0070C0"/>
              </a:solidFill>
              <a:latin typeface="Noto Sans"/>
            </a:endParaRPr>
          </a:p>
          <a:p>
            <a:pPr algn="just"/>
            <a:r>
              <a:rPr lang="en-US" sz="2800" b="1" dirty="0">
                <a:solidFill>
                  <a:srgbClr val="232323"/>
                </a:solidFill>
                <a:latin typeface="Noto Sans"/>
              </a:rPr>
              <a:t> COCs, </a:t>
            </a:r>
            <a:r>
              <a:rPr lang="en-US" sz="2800" b="1" dirty="0" smtClean="0">
                <a:solidFill>
                  <a:srgbClr val="232323"/>
                </a:solidFill>
                <a:latin typeface="Noto Sans"/>
              </a:rPr>
              <a:t>first-line </a:t>
            </a:r>
            <a:r>
              <a:rPr lang="en-US" sz="2800" b="1" dirty="0">
                <a:solidFill>
                  <a:srgbClr val="232323"/>
                </a:solidFill>
                <a:latin typeface="Noto Sans"/>
              </a:rPr>
              <a:t>treatment for adolescents with PCOS and abnormal menstrual bleeding or cutaneous signs of androgen </a:t>
            </a:r>
            <a:r>
              <a:rPr lang="en-US" sz="2800" b="1" dirty="0" smtClean="0">
                <a:solidFill>
                  <a:srgbClr val="232323"/>
                </a:solidFill>
                <a:latin typeface="Noto Sans"/>
              </a:rPr>
              <a:t>excess.</a:t>
            </a:r>
            <a:r>
              <a:rPr lang="en-US" sz="2800" b="1" dirty="0">
                <a:solidFill>
                  <a:srgbClr val="232323"/>
                </a:solidFill>
                <a:latin typeface="Noto Sans"/>
              </a:rPr>
              <a:t> In general, we suggest selecting a COC that contains at least 30 mcg </a:t>
            </a:r>
            <a:r>
              <a:rPr lang="en-US" sz="2800" b="1" dirty="0" err="1">
                <a:solidFill>
                  <a:srgbClr val="232323"/>
                </a:solidFill>
                <a:latin typeface="Noto Sans"/>
              </a:rPr>
              <a:t>ethinyl</a:t>
            </a:r>
            <a:r>
              <a:rPr lang="en-US" sz="2800" b="1" dirty="0">
                <a:solidFill>
                  <a:srgbClr val="232323"/>
                </a:solidFill>
                <a:latin typeface="Noto Sans"/>
              </a:rPr>
              <a:t> estradiol, unless the adolescent is at risk for COC side </a:t>
            </a:r>
            <a:r>
              <a:rPr lang="en-US" sz="2800" b="1" dirty="0" smtClean="0">
                <a:solidFill>
                  <a:srgbClr val="232323"/>
                </a:solidFill>
                <a:latin typeface="Noto Sans"/>
              </a:rPr>
              <a:t>effects.</a:t>
            </a:r>
            <a:r>
              <a:rPr lang="en-US" sz="2800" b="1" dirty="0">
                <a:solidFill>
                  <a:srgbClr val="232323"/>
                </a:solidFill>
                <a:latin typeface="Noto Sans"/>
              </a:rPr>
              <a:t> COCs may carry a more deleterious metabolic risk profile in obese women with PCOS than those without PCOS </a:t>
            </a:r>
            <a:r>
              <a:rPr lang="en-US" sz="2800" b="1" dirty="0" smtClean="0">
                <a:solidFill>
                  <a:srgbClr val="232323"/>
                </a:solidFill>
                <a:latin typeface="Noto Sans"/>
              </a:rPr>
              <a:t>.For </a:t>
            </a:r>
            <a:r>
              <a:rPr lang="en-US" sz="2800" b="1" dirty="0">
                <a:solidFill>
                  <a:srgbClr val="232323"/>
                </a:solidFill>
                <a:latin typeface="Noto Sans"/>
              </a:rPr>
              <a:t>this reason, we ordinarily use a COC that has a progestin with </a:t>
            </a:r>
            <a:r>
              <a:rPr lang="en-US" sz="2800" b="1" dirty="0" err="1">
                <a:solidFill>
                  <a:srgbClr val="232323"/>
                </a:solidFill>
                <a:latin typeface="Noto Sans"/>
              </a:rPr>
              <a:t>antiandrogenic</a:t>
            </a:r>
            <a:r>
              <a:rPr lang="en-US" sz="2800" b="1" dirty="0">
                <a:solidFill>
                  <a:srgbClr val="232323"/>
                </a:solidFill>
                <a:latin typeface="Noto Sans"/>
              </a:rPr>
              <a:t> or minimal androgenic </a:t>
            </a:r>
            <a:r>
              <a:rPr lang="en-US" sz="2800" b="1" dirty="0" smtClean="0">
                <a:solidFill>
                  <a:srgbClr val="232323"/>
                </a:solidFill>
                <a:latin typeface="Noto Sans"/>
              </a:rPr>
              <a:t>activity.</a:t>
            </a:r>
            <a:endParaRPr lang="en-US" sz="2800" b="1" dirty="0"/>
          </a:p>
        </p:txBody>
      </p:sp>
    </p:spTree>
    <p:extLst>
      <p:ext uri="{BB962C8B-B14F-4D97-AF65-F5344CB8AC3E}">
        <p14:creationId xmlns:p14="http://schemas.microsoft.com/office/powerpoint/2010/main" val="23505049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6695" y="625642"/>
            <a:ext cx="9769642" cy="4031873"/>
          </a:xfrm>
          <a:prstGeom prst="rect">
            <a:avLst/>
          </a:prstGeom>
        </p:spPr>
        <p:txBody>
          <a:bodyPr wrap="square">
            <a:spAutoFit/>
          </a:bodyPr>
          <a:lstStyle/>
          <a:p>
            <a:r>
              <a:rPr lang="en-US" sz="3200" b="1" dirty="0" err="1" smtClean="0">
                <a:solidFill>
                  <a:srgbClr val="0070C0"/>
                </a:solidFill>
                <a:latin typeface="Noto Sans"/>
              </a:rPr>
              <a:t>Progestins</a:t>
            </a:r>
            <a:r>
              <a:rPr lang="en-US" sz="3200" b="1" dirty="0">
                <a:solidFill>
                  <a:srgbClr val="0070C0"/>
                </a:solidFill>
                <a:latin typeface="Noto Sans"/>
              </a:rPr>
              <a:t> </a:t>
            </a:r>
            <a:endParaRPr lang="en-US" sz="3200" b="1" dirty="0" smtClean="0">
              <a:solidFill>
                <a:srgbClr val="0070C0"/>
              </a:solidFill>
              <a:latin typeface="Noto Sans"/>
            </a:endParaRPr>
          </a:p>
          <a:p>
            <a:pPr algn="just"/>
            <a:r>
              <a:rPr lang="en-US" sz="2800" b="1" dirty="0" smtClean="0">
                <a:solidFill>
                  <a:srgbClr val="232323"/>
                </a:solidFill>
                <a:latin typeface="Noto Sans"/>
              </a:rPr>
              <a:t>Menstrual </a:t>
            </a:r>
            <a:r>
              <a:rPr lang="en-US" sz="2800" b="1" dirty="0">
                <a:solidFill>
                  <a:srgbClr val="232323"/>
                </a:solidFill>
                <a:latin typeface="Noto Sans"/>
              </a:rPr>
              <a:t>irregularities in sexually mature adolescents often can be controlled with cyclic progestin alone. Cyclic progestin is particularly useful in younger patients with </a:t>
            </a:r>
            <a:r>
              <a:rPr lang="en-US" sz="2800" b="1" dirty="0">
                <a:solidFill>
                  <a:srgbClr val="0070C0"/>
                </a:solidFill>
                <a:latin typeface="Noto Sans"/>
              </a:rPr>
              <a:t>menstrual irregularity but without clinical evidence of hyperandrogenism</a:t>
            </a:r>
            <a:r>
              <a:rPr lang="en-US" sz="2800" b="1" dirty="0">
                <a:solidFill>
                  <a:srgbClr val="232323"/>
                </a:solidFill>
                <a:latin typeface="Noto Sans"/>
              </a:rPr>
              <a:t>, before the diagnosis of PCOS can be established. It is also useful when there are contraindications or patient objections to estrogen-containing COCs.</a:t>
            </a:r>
            <a:endParaRPr lang="en-US" sz="2800" b="1" dirty="0"/>
          </a:p>
        </p:txBody>
      </p:sp>
    </p:spTree>
    <p:extLst>
      <p:ext uri="{BB962C8B-B14F-4D97-AF65-F5344CB8AC3E}">
        <p14:creationId xmlns:p14="http://schemas.microsoft.com/office/powerpoint/2010/main" val="29998494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9810" y="577515"/>
            <a:ext cx="10908631" cy="5262979"/>
          </a:xfrm>
          <a:prstGeom prst="rect">
            <a:avLst/>
          </a:prstGeom>
        </p:spPr>
        <p:txBody>
          <a:bodyPr wrap="square">
            <a:spAutoFit/>
          </a:bodyPr>
          <a:lstStyle/>
          <a:p>
            <a:r>
              <a:rPr lang="en-US" sz="2800" b="1" dirty="0">
                <a:solidFill>
                  <a:srgbClr val="232323"/>
                </a:solidFill>
                <a:latin typeface="Noto Sans"/>
              </a:rPr>
              <a:t>Micronized </a:t>
            </a:r>
            <a:r>
              <a:rPr lang="en-US" sz="2800" b="1" u="sng" dirty="0">
                <a:solidFill>
                  <a:srgbClr val="005B92"/>
                </a:solidFill>
                <a:latin typeface="Noto Sans"/>
                <a:hlinkClick r:id="rId2"/>
              </a:rPr>
              <a:t>progesterone</a:t>
            </a:r>
            <a:r>
              <a:rPr lang="en-US" sz="2800" b="1" dirty="0">
                <a:solidFill>
                  <a:srgbClr val="232323"/>
                </a:solidFill>
                <a:latin typeface="Noto Sans"/>
              </a:rPr>
              <a:t> </a:t>
            </a:r>
            <a:r>
              <a:rPr lang="en-US" sz="2800" b="1" dirty="0" smtClean="0">
                <a:solidFill>
                  <a:srgbClr val="232323"/>
                </a:solidFill>
                <a:latin typeface="Noto Sans"/>
              </a:rPr>
              <a:t>(</a:t>
            </a:r>
            <a:r>
              <a:rPr lang="en-US" sz="2800" b="1" dirty="0" err="1" smtClean="0">
                <a:solidFill>
                  <a:srgbClr val="232323"/>
                </a:solidFill>
                <a:latin typeface="Noto Sans"/>
              </a:rPr>
              <a:t>uterogesan</a:t>
            </a:r>
            <a:r>
              <a:rPr lang="en-US" sz="2800" b="1" dirty="0" smtClean="0">
                <a:solidFill>
                  <a:srgbClr val="232323"/>
                </a:solidFill>
                <a:latin typeface="Noto Sans"/>
              </a:rPr>
              <a:t> 100 </a:t>
            </a:r>
            <a:r>
              <a:rPr lang="en-US" sz="2800" b="1" dirty="0">
                <a:solidFill>
                  <a:srgbClr val="232323"/>
                </a:solidFill>
                <a:latin typeface="Noto Sans"/>
              </a:rPr>
              <a:t>to 200 mg given orally at bedtime) or </a:t>
            </a:r>
            <a:r>
              <a:rPr lang="en-US" sz="2800" b="1" u="sng" dirty="0" err="1">
                <a:solidFill>
                  <a:srgbClr val="005B92"/>
                </a:solidFill>
                <a:latin typeface="Noto Sans"/>
                <a:hlinkClick r:id="rId3"/>
              </a:rPr>
              <a:t>medroxyprogesterone</a:t>
            </a:r>
            <a:r>
              <a:rPr lang="en-US" sz="2800" b="1" u="sng" dirty="0">
                <a:solidFill>
                  <a:srgbClr val="005B92"/>
                </a:solidFill>
                <a:latin typeface="Noto Sans"/>
                <a:hlinkClick r:id="rId3"/>
              </a:rPr>
              <a:t> acetate</a:t>
            </a:r>
            <a:r>
              <a:rPr lang="en-US" sz="2800" b="1" dirty="0">
                <a:solidFill>
                  <a:srgbClr val="232323"/>
                </a:solidFill>
                <a:latin typeface="Noto Sans"/>
              </a:rPr>
              <a:t> (DMPA; Provera, 10 mg given orally at bedtime) </a:t>
            </a:r>
            <a:r>
              <a:rPr lang="en-US" sz="2800" b="1" dirty="0" smtClean="0">
                <a:solidFill>
                  <a:srgbClr val="232323"/>
                </a:solidFill>
                <a:latin typeface="Noto Sans"/>
              </a:rPr>
              <a:t>for </a:t>
            </a:r>
            <a:r>
              <a:rPr lang="en-US" sz="2800" b="1" dirty="0">
                <a:solidFill>
                  <a:srgbClr val="232323"/>
                </a:solidFill>
                <a:latin typeface="Noto Sans"/>
              </a:rPr>
              <a:t>7 to 10 days out of each month or </a:t>
            </a:r>
            <a:r>
              <a:rPr lang="en-US" sz="2800" b="1" dirty="0" smtClean="0">
                <a:solidFill>
                  <a:srgbClr val="232323"/>
                </a:solidFill>
                <a:latin typeface="Noto Sans"/>
              </a:rPr>
              <a:t>cycle.</a:t>
            </a:r>
          </a:p>
          <a:p>
            <a:r>
              <a:rPr lang="en-US" sz="2800" b="1" dirty="0" smtClean="0">
                <a:solidFill>
                  <a:srgbClr val="232323"/>
                </a:solidFill>
                <a:latin typeface="Noto Sans"/>
              </a:rPr>
              <a:t> </a:t>
            </a:r>
            <a:r>
              <a:rPr lang="en-US" sz="2800" b="1" dirty="0">
                <a:solidFill>
                  <a:srgbClr val="232323"/>
                </a:solidFill>
                <a:latin typeface="Noto Sans"/>
              </a:rPr>
              <a:t>Progesterone itself confers </a:t>
            </a:r>
            <a:r>
              <a:rPr lang="en-US" sz="2800" b="1" dirty="0">
                <a:solidFill>
                  <a:srgbClr val="0070C0"/>
                </a:solidFill>
                <a:latin typeface="Noto Sans"/>
              </a:rPr>
              <a:t>no risk for cardiovascular disease or breast cancer</a:t>
            </a:r>
            <a:r>
              <a:rPr lang="en-US" sz="2800" b="1" dirty="0">
                <a:solidFill>
                  <a:srgbClr val="232323"/>
                </a:solidFill>
                <a:latin typeface="Noto Sans"/>
              </a:rPr>
              <a:t> and may lessen the small estrogen-related increase in risk in premenopausal women </a:t>
            </a:r>
            <a:r>
              <a:rPr lang="en-US" sz="2800" b="1" dirty="0" smtClean="0">
                <a:solidFill>
                  <a:srgbClr val="232323"/>
                </a:solidFill>
                <a:latin typeface="Noto Sans"/>
              </a:rPr>
              <a:t>.</a:t>
            </a:r>
          </a:p>
          <a:p>
            <a:r>
              <a:rPr lang="en-US" sz="2800" b="1" dirty="0" smtClean="0">
                <a:solidFill>
                  <a:srgbClr val="232323"/>
                </a:solidFill>
                <a:latin typeface="Noto Sans"/>
              </a:rPr>
              <a:t>Progestin </a:t>
            </a:r>
            <a:r>
              <a:rPr lang="en-US" sz="2800" b="1" dirty="0">
                <a:solidFill>
                  <a:srgbClr val="232323"/>
                </a:solidFill>
                <a:latin typeface="Noto Sans"/>
              </a:rPr>
              <a:t>therapy in a </a:t>
            </a:r>
            <a:r>
              <a:rPr lang="en-US" sz="2800" b="1" dirty="0">
                <a:solidFill>
                  <a:srgbClr val="0070C0"/>
                </a:solidFill>
                <a:latin typeface="Noto Sans"/>
              </a:rPr>
              <a:t>six-week cycle </a:t>
            </a:r>
            <a:r>
              <a:rPr lang="en-US" sz="2800" b="1" dirty="0">
                <a:solidFill>
                  <a:srgbClr val="232323"/>
                </a:solidFill>
                <a:latin typeface="Noto Sans"/>
              </a:rPr>
              <a:t>can permit the detection of the emergence of normal menstrual </a:t>
            </a:r>
            <a:r>
              <a:rPr lang="en-US" sz="2800" b="1" dirty="0" err="1">
                <a:solidFill>
                  <a:srgbClr val="232323"/>
                </a:solidFill>
                <a:latin typeface="Noto Sans"/>
              </a:rPr>
              <a:t>cyclicity</a:t>
            </a:r>
            <a:r>
              <a:rPr lang="en-US" sz="2800" b="1" dirty="0">
                <a:solidFill>
                  <a:srgbClr val="232323"/>
                </a:solidFill>
                <a:latin typeface="Noto Sans"/>
              </a:rPr>
              <a:t>. As an example, the </a:t>
            </a:r>
            <a:r>
              <a:rPr lang="en-US" sz="2800" b="1" dirty="0" err="1">
                <a:solidFill>
                  <a:srgbClr val="232323"/>
                </a:solidFill>
                <a:latin typeface="Noto Sans"/>
              </a:rPr>
              <a:t>perimenarcheal</a:t>
            </a:r>
            <a:r>
              <a:rPr lang="en-US" sz="2800" b="1" dirty="0">
                <a:solidFill>
                  <a:srgbClr val="232323"/>
                </a:solidFill>
                <a:latin typeface="Noto Sans"/>
              </a:rPr>
              <a:t> girl who responds well to progestin therapy can be maintained on six-week cycles, permitting the detection of spontaneous menses.</a:t>
            </a:r>
            <a:endParaRPr lang="en-US" sz="2800" b="1" dirty="0"/>
          </a:p>
        </p:txBody>
      </p:sp>
    </p:spTree>
    <p:extLst>
      <p:ext uri="{BB962C8B-B14F-4D97-AF65-F5344CB8AC3E}">
        <p14:creationId xmlns:p14="http://schemas.microsoft.com/office/powerpoint/2010/main" val="315331711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3979" y="401053"/>
            <a:ext cx="8390021" cy="3600986"/>
          </a:xfrm>
          <a:prstGeom prst="rect">
            <a:avLst/>
          </a:prstGeom>
        </p:spPr>
        <p:txBody>
          <a:bodyPr wrap="square">
            <a:spAutoFit/>
          </a:bodyPr>
          <a:lstStyle/>
          <a:p>
            <a:r>
              <a:rPr lang="en-US" sz="3200" b="1" dirty="0">
                <a:solidFill>
                  <a:srgbClr val="0070C0"/>
                </a:solidFill>
                <a:latin typeface="Noto Sans"/>
              </a:rPr>
              <a:t>Side effects of progestin </a:t>
            </a:r>
            <a:endParaRPr lang="en-US" sz="2800" b="1" dirty="0" smtClean="0">
              <a:solidFill>
                <a:srgbClr val="232323"/>
              </a:solidFill>
              <a:latin typeface="Noto Sans"/>
            </a:endParaRPr>
          </a:p>
          <a:p>
            <a:r>
              <a:rPr lang="en-US" sz="2800" b="1" dirty="0" smtClean="0">
                <a:solidFill>
                  <a:srgbClr val="232323"/>
                </a:solidFill>
                <a:latin typeface="Noto Sans"/>
              </a:rPr>
              <a:t> </a:t>
            </a:r>
            <a:r>
              <a:rPr lang="en-US" sz="2800" b="1" dirty="0">
                <a:solidFill>
                  <a:srgbClr val="232323"/>
                </a:solidFill>
                <a:latin typeface="Noto Sans"/>
              </a:rPr>
              <a:t>mood symptoms (</a:t>
            </a:r>
            <a:r>
              <a:rPr lang="en-US" sz="2800" b="1" dirty="0" err="1">
                <a:solidFill>
                  <a:srgbClr val="232323"/>
                </a:solidFill>
                <a:latin typeface="Noto Sans"/>
              </a:rPr>
              <a:t>eg</a:t>
            </a:r>
            <a:r>
              <a:rPr lang="en-US" sz="2800" b="1" dirty="0">
                <a:solidFill>
                  <a:srgbClr val="232323"/>
                </a:solidFill>
                <a:latin typeface="Noto Sans"/>
              </a:rPr>
              <a:t>, depression</a:t>
            </a:r>
            <a:r>
              <a:rPr lang="en-US" sz="2800" b="1" dirty="0" smtClean="0">
                <a:solidFill>
                  <a:srgbClr val="232323"/>
                </a:solidFill>
                <a:latin typeface="Noto Sans"/>
              </a:rPr>
              <a:t>)</a:t>
            </a:r>
          </a:p>
          <a:p>
            <a:r>
              <a:rPr lang="en-US" sz="2800" b="1" dirty="0" smtClean="0">
                <a:solidFill>
                  <a:srgbClr val="232323"/>
                </a:solidFill>
                <a:latin typeface="Noto Sans"/>
              </a:rPr>
              <a:t> bloating</a:t>
            </a:r>
          </a:p>
          <a:p>
            <a:r>
              <a:rPr lang="en-US" sz="2800" b="1" dirty="0" smtClean="0">
                <a:solidFill>
                  <a:srgbClr val="232323"/>
                </a:solidFill>
                <a:latin typeface="Noto Sans"/>
              </a:rPr>
              <a:t> </a:t>
            </a:r>
            <a:r>
              <a:rPr lang="en-US" sz="2800" b="1" dirty="0">
                <a:solidFill>
                  <a:srgbClr val="232323"/>
                </a:solidFill>
                <a:latin typeface="Noto Sans"/>
              </a:rPr>
              <a:t>and breast </a:t>
            </a:r>
            <a:r>
              <a:rPr lang="en-US" sz="2800" b="1" dirty="0" smtClean="0">
                <a:solidFill>
                  <a:srgbClr val="232323"/>
                </a:solidFill>
                <a:latin typeface="Noto Sans"/>
              </a:rPr>
              <a:t>soreness</a:t>
            </a:r>
          </a:p>
          <a:p>
            <a:r>
              <a:rPr lang="en-US" sz="2800" b="1" dirty="0" smtClean="0">
                <a:solidFill>
                  <a:srgbClr val="232323"/>
                </a:solidFill>
                <a:latin typeface="Noto Sans"/>
              </a:rPr>
              <a:t>Patients </a:t>
            </a:r>
            <a:r>
              <a:rPr lang="en-US" sz="2800" b="1" dirty="0">
                <a:solidFill>
                  <a:srgbClr val="232323"/>
                </a:solidFill>
                <a:latin typeface="Noto Sans"/>
              </a:rPr>
              <a:t>must be informed that oral progestin prescribed to regulate menstrual </a:t>
            </a:r>
            <a:r>
              <a:rPr lang="en-US" sz="2800" b="1" dirty="0" err="1">
                <a:solidFill>
                  <a:srgbClr val="232323"/>
                </a:solidFill>
                <a:latin typeface="Noto Sans"/>
              </a:rPr>
              <a:t>cyclicity</a:t>
            </a:r>
            <a:r>
              <a:rPr lang="en-US" sz="2800" b="1" dirty="0">
                <a:solidFill>
                  <a:srgbClr val="232323"/>
                </a:solidFill>
                <a:latin typeface="Noto Sans"/>
              </a:rPr>
              <a:t> (</a:t>
            </a:r>
            <a:r>
              <a:rPr lang="en-US" sz="2800" b="1" dirty="0" err="1">
                <a:solidFill>
                  <a:srgbClr val="232323"/>
                </a:solidFill>
                <a:latin typeface="Noto Sans"/>
              </a:rPr>
              <a:t>ie</a:t>
            </a:r>
            <a:r>
              <a:rPr lang="en-US" sz="2800" b="1" dirty="0">
                <a:solidFill>
                  <a:srgbClr val="232323"/>
                </a:solidFill>
                <a:latin typeface="Noto Sans"/>
              </a:rPr>
              <a:t>, 7 to 10 days each month) is not a means of </a:t>
            </a:r>
            <a:r>
              <a:rPr lang="en-US" sz="2800" b="1" dirty="0" smtClean="0">
                <a:solidFill>
                  <a:srgbClr val="232323"/>
                </a:solidFill>
                <a:latin typeface="Noto Sans"/>
              </a:rPr>
              <a:t>contraception.</a:t>
            </a:r>
            <a:endParaRPr lang="en-US" sz="2800" b="1" dirty="0"/>
          </a:p>
        </p:txBody>
      </p:sp>
    </p:spTree>
    <p:extLst>
      <p:ext uri="{BB962C8B-B14F-4D97-AF65-F5344CB8AC3E}">
        <p14:creationId xmlns:p14="http://schemas.microsoft.com/office/powerpoint/2010/main" val="217370735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25642" y="192505"/>
            <a:ext cx="10635915" cy="4893647"/>
          </a:xfrm>
          <a:prstGeom prst="rect">
            <a:avLst/>
          </a:prstGeom>
        </p:spPr>
        <p:txBody>
          <a:bodyPr wrap="square">
            <a:spAutoFit/>
          </a:bodyPr>
          <a:lstStyle/>
          <a:p>
            <a:r>
              <a:rPr lang="en-US" sz="3200" b="1" i="0" dirty="0" smtClean="0">
                <a:solidFill>
                  <a:srgbClr val="0070C0"/>
                </a:solidFill>
                <a:effectLst/>
                <a:latin typeface="Noto Sans"/>
              </a:rPr>
              <a:t>Cutaneous hyperandrogenism</a:t>
            </a:r>
            <a:r>
              <a:rPr lang="en-US" sz="2800" b="1" i="0" dirty="0" smtClean="0">
                <a:solidFill>
                  <a:srgbClr val="0070C0"/>
                </a:solidFill>
                <a:effectLst/>
                <a:latin typeface="Noto Sans"/>
              </a:rPr>
              <a:t> </a:t>
            </a:r>
          </a:p>
          <a:p>
            <a:r>
              <a:rPr lang="en-US" sz="2800" b="1" i="0" dirty="0" smtClean="0">
                <a:solidFill>
                  <a:srgbClr val="FF0000"/>
                </a:solidFill>
                <a:effectLst/>
                <a:latin typeface="Noto Sans"/>
              </a:rPr>
              <a:t>hirsutism</a:t>
            </a:r>
            <a:r>
              <a:rPr lang="en-US" sz="2800" b="1" i="0" dirty="0" smtClean="0">
                <a:solidFill>
                  <a:srgbClr val="232323"/>
                </a:solidFill>
                <a:effectLst/>
                <a:latin typeface="Noto Sans"/>
              </a:rPr>
              <a:t> or moderate to </a:t>
            </a:r>
            <a:r>
              <a:rPr lang="en-US" sz="2800" b="1" i="0" dirty="0" smtClean="0">
                <a:solidFill>
                  <a:srgbClr val="FF0000"/>
                </a:solidFill>
                <a:effectLst/>
                <a:latin typeface="Noto Sans"/>
              </a:rPr>
              <a:t>severe acne </a:t>
            </a:r>
            <a:r>
              <a:rPr lang="en-US" sz="2800" b="1" i="0" dirty="0" smtClean="0">
                <a:solidFill>
                  <a:srgbClr val="232323"/>
                </a:solidFill>
                <a:effectLst/>
                <a:latin typeface="Noto Sans"/>
              </a:rPr>
              <a:t>vulgaris</a:t>
            </a:r>
          </a:p>
          <a:p>
            <a:r>
              <a:rPr lang="en-US" sz="2800" b="1" i="0" dirty="0" smtClean="0">
                <a:solidFill>
                  <a:srgbClr val="232323"/>
                </a:solidFill>
                <a:effectLst/>
                <a:latin typeface="Noto Sans"/>
              </a:rPr>
              <a:t>Medical endocrine therapy improves these manifestations, decreasing the effect of excess androgens by:</a:t>
            </a:r>
          </a:p>
          <a:p>
            <a:r>
              <a:rPr lang="en-US" sz="2800" b="1" i="0" dirty="0" smtClean="0">
                <a:solidFill>
                  <a:srgbClr val="232323"/>
                </a:solidFill>
                <a:effectLst/>
                <a:latin typeface="Times New Roman" panose="02020603050405020304" pitchFamily="18" charset="0"/>
              </a:rPr>
              <a:t>●</a:t>
            </a:r>
            <a:r>
              <a:rPr lang="en-US" sz="2800" b="1" i="0" dirty="0" smtClean="0">
                <a:solidFill>
                  <a:srgbClr val="232323"/>
                </a:solidFill>
                <a:effectLst/>
                <a:latin typeface="Noto Sans"/>
              </a:rPr>
              <a:t>Reducing androgen </a:t>
            </a:r>
            <a:r>
              <a:rPr lang="en-US" sz="2800" b="1" i="0" dirty="0" smtClean="0">
                <a:solidFill>
                  <a:srgbClr val="FF0000"/>
                </a:solidFill>
                <a:effectLst/>
                <a:latin typeface="Noto Sans"/>
              </a:rPr>
              <a:t>production</a:t>
            </a:r>
          </a:p>
          <a:p>
            <a:r>
              <a:rPr lang="en-US" sz="2800" b="1" i="0" dirty="0" smtClean="0">
                <a:solidFill>
                  <a:srgbClr val="232323"/>
                </a:solidFill>
                <a:effectLst/>
                <a:latin typeface="Times New Roman" panose="02020603050405020304" pitchFamily="18" charset="0"/>
              </a:rPr>
              <a:t>●</a:t>
            </a:r>
            <a:r>
              <a:rPr lang="en-US" sz="2800" b="1" i="0" dirty="0" smtClean="0">
                <a:solidFill>
                  <a:srgbClr val="232323"/>
                </a:solidFill>
                <a:effectLst/>
                <a:latin typeface="Noto Sans"/>
              </a:rPr>
              <a:t>Reducing </a:t>
            </a:r>
            <a:r>
              <a:rPr lang="en-US" sz="2800" b="1" i="0" dirty="0" smtClean="0">
                <a:solidFill>
                  <a:srgbClr val="FF0000"/>
                </a:solidFill>
                <a:effectLst/>
                <a:latin typeface="Noto Sans"/>
              </a:rPr>
              <a:t>serum free androgen </a:t>
            </a:r>
            <a:r>
              <a:rPr lang="en-US" sz="2800" b="1" i="0" dirty="0" smtClean="0">
                <a:solidFill>
                  <a:srgbClr val="232323"/>
                </a:solidFill>
                <a:effectLst/>
                <a:latin typeface="Noto Sans"/>
              </a:rPr>
              <a:t>levels by increasing androgen binding to serum sex hormone-binding globulin (SHBG)</a:t>
            </a:r>
          </a:p>
          <a:p>
            <a:r>
              <a:rPr lang="en-US" sz="2800" b="1" i="0" dirty="0" smtClean="0">
                <a:solidFill>
                  <a:srgbClr val="232323"/>
                </a:solidFill>
                <a:effectLst/>
                <a:latin typeface="Times New Roman" panose="02020603050405020304" pitchFamily="18" charset="0"/>
              </a:rPr>
              <a:t>●</a:t>
            </a:r>
            <a:r>
              <a:rPr lang="en-US" sz="2800" b="1" i="0" dirty="0" smtClean="0">
                <a:solidFill>
                  <a:srgbClr val="FF0000"/>
                </a:solidFill>
                <a:effectLst/>
                <a:latin typeface="Noto Sans"/>
              </a:rPr>
              <a:t>Blocking</a:t>
            </a:r>
            <a:r>
              <a:rPr lang="en-US" sz="2800" b="1" i="0" dirty="0" smtClean="0">
                <a:solidFill>
                  <a:srgbClr val="232323"/>
                </a:solidFill>
                <a:effectLst/>
                <a:latin typeface="Noto Sans"/>
              </a:rPr>
              <a:t> </a:t>
            </a:r>
            <a:r>
              <a:rPr lang="en-US" sz="2800" b="1" i="0" dirty="0" smtClean="0">
                <a:solidFill>
                  <a:srgbClr val="FF0000"/>
                </a:solidFill>
                <a:effectLst/>
                <a:latin typeface="Noto Sans"/>
              </a:rPr>
              <a:t>androgen action </a:t>
            </a:r>
            <a:r>
              <a:rPr lang="en-US" sz="2800" b="1" i="0" dirty="0" smtClean="0">
                <a:solidFill>
                  <a:srgbClr val="232323"/>
                </a:solidFill>
                <a:effectLst/>
                <a:latin typeface="Noto Sans"/>
              </a:rPr>
              <a:t>at the level of target organs (</a:t>
            </a:r>
            <a:r>
              <a:rPr lang="en-US" sz="2800" b="1" i="0" dirty="0" err="1" smtClean="0">
                <a:solidFill>
                  <a:srgbClr val="232323"/>
                </a:solidFill>
                <a:effectLst/>
                <a:latin typeface="Noto Sans"/>
              </a:rPr>
              <a:t>eg</a:t>
            </a:r>
            <a:r>
              <a:rPr lang="en-US" sz="2800" b="1" i="0" dirty="0" smtClean="0">
                <a:solidFill>
                  <a:srgbClr val="232323"/>
                </a:solidFill>
                <a:effectLst/>
                <a:latin typeface="Noto Sans"/>
              </a:rPr>
              <a:t>, hair follicle)</a:t>
            </a:r>
          </a:p>
          <a:p>
            <a:r>
              <a:rPr lang="en-US" sz="2800" b="1" i="0" dirty="0" smtClean="0">
                <a:solidFill>
                  <a:srgbClr val="FF0000"/>
                </a:solidFill>
                <a:effectLst/>
                <a:latin typeface="Noto Sans"/>
              </a:rPr>
              <a:t>COCs</a:t>
            </a:r>
            <a:r>
              <a:rPr lang="en-US" sz="2800" b="1" i="0" dirty="0" smtClean="0">
                <a:solidFill>
                  <a:srgbClr val="232323"/>
                </a:solidFill>
                <a:effectLst/>
                <a:latin typeface="Noto Sans"/>
              </a:rPr>
              <a:t> accomplish the first two of these goals</a:t>
            </a:r>
            <a:endParaRPr lang="en-US" sz="2800" b="1" i="0" dirty="0">
              <a:solidFill>
                <a:srgbClr val="232323"/>
              </a:solidFill>
              <a:effectLst/>
              <a:latin typeface="Noto Sans"/>
            </a:endParaRPr>
          </a:p>
        </p:txBody>
      </p:sp>
      <p:sp>
        <p:nvSpPr>
          <p:cNvPr id="3" name="Date Placeholder 2"/>
          <p:cNvSpPr>
            <a:spLocks noGrp="1"/>
          </p:cNvSpPr>
          <p:nvPr>
            <p:ph type="dt" sz="half" idx="10"/>
          </p:nvPr>
        </p:nvSpPr>
        <p:spPr/>
        <p:txBody>
          <a:bodyPr/>
          <a:lstStyle/>
          <a:p>
            <a:fld id="{DB3A4B49-EB4B-4E19-B4DB-B6E4BED0BA68}"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47</a:t>
            </a:fld>
            <a:endParaRPr lang="en-US"/>
          </a:p>
        </p:txBody>
      </p:sp>
    </p:spTree>
    <p:extLst>
      <p:ext uri="{BB962C8B-B14F-4D97-AF65-F5344CB8AC3E}">
        <p14:creationId xmlns:p14="http://schemas.microsoft.com/office/powerpoint/2010/main" val="366872991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62526" y="304800"/>
            <a:ext cx="9721515" cy="4401205"/>
          </a:xfrm>
          <a:prstGeom prst="rect">
            <a:avLst/>
          </a:prstGeom>
        </p:spPr>
        <p:txBody>
          <a:bodyPr wrap="square">
            <a:spAutoFit/>
          </a:bodyPr>
          <a:lstStyle/>
          <a:p>
            <a:r>
              <a:rPr lang="en-US" sz="2800" b="1" dirty="0">
                <a:solidFill>
                  <a:srgbClr val="0070C0"/>
                </a:solidFill>
                <a:latin typeface="Noto Sans"/>
              </a:rPr>
              <a:t>THERAPEUTIC </a:t>
            </a:r>
            <a:r>
              <a:rPr lang="en-US" sz="2800" b="1" dirty="0" smtClean="0">
                <a:solidFill>
                  <a:srgbClr val="0070C0"/>
                </a:solidFill>
                <a:latin typeface="Noto Sans"/>
              </a:rPr>
              <a:t>MODALITIES</a:t>
            </a:r>
          </a:p>
          <a:p>
            <a:pPr algn="just"/>
            <a:r>
              <a:rPr lang="en-US" sz="2800" b="1" dirty="0" smtClean="0">
                <a:solidFill>
                  <a:srgbClr val="232323"/>
                </a:solidFill>
                <a:latin typeface="Noto Sans"/>
              </a:rPr>
              <a:t>First-line </a:t>
            </a:r>
            <a:r>
              <a:rPr lang="en-US" sz="2800" b="1" dirty="0">
                <a:solidFill>
                  <a:srgbClr val="232323"/>
                </a:solidFill>
                <a:latin typeface="Noto Sans"/>
              </a:rPr>
              <a:t>treatment of PCOS is ordinarily estrogen-progestin combination oral contraceptives (COCs) since these treat both menstrual abnormalities and the cutaneous manifestations of </a:t>
            </a:r>
            <a:r>
              <a:rPr lang="en-US" sz="2800" b="1" dirty="0" err="1">
                <a:solidFill>
                  <a:srgbClr val="232323"/>
                </a:solidFill>
                <a:latin typeface="Noto Sans"/>
              </a:rPr>
              <a:t>hyperandrogenemia</a:t>
            </a:r>
            <a:r>
              <a:rPr lang="en-US" sz="2800" b="1" dirty="0">
                <a:solidFill>
                  <a:srgbClr val="232323"/>
                </a:solidFill>
                <a:latin typeface="Noto Sans"/>
              </a:rPr>
              <a:t> </a:t>
            </a:r>
            <a:r>
              <a:rPr lang="en-US" sz="2800" b="1" dirty="0" smtClean="0">
                <a:solidFill>
                  <a:srgbClr val="232323"/>
                </a:solidFill>
                <a:latin typeface="Noto Sans"/>
              </a:rPr>
              <a:t>.It </a:t>
            </a:r>
            <a:r>
              <a:rPr lang="en-US" sz="2800" b="1" dirty="0">
                <a:solidFill>
                  <a:srgbClr val="232323"/>
                </a:solidFill>
                <a:latin typeface="Noto Sans"/>
              </a:rPr>
              <a:t>is combined with weight management for patients with </a:t>
            </a:r>
            <a:r>
              <a:rPr lang="en-US" sz="2800" b="1" dirty="0" err="1" smtClean="0">
                <a:solidFill>
                  <a:srgbClr val="232323"/>
                </a:solidFill>
                <a:latin typeface="Noto Sans"/>
              </a:rPr>
              <a:t>obesity.Additional</a:t>
            </a:r>
            <a:r>
              <a:rPr lang="en-US" sz="2800" b="1" dirty="0" smtClean="0">
                <a:solidFill>
                  <a:srgbClr val="232323"/>
                </a:solidFill>
                <a:latin typeface="Noto Sans"/>
              </a:rPr>
              <a:t> </a:t>
            </a:r>
            <a:r>
              <a:rPr lang="en-US" sz="2800" b="1" dirty="0">
                <a:solidFill>
                  <a:srgbClr val="232323"/>
                </a:solidFill>
                <a:latin typeface="Noto Sans"/>
              </a:rPr>
              <a:t>strategies can be offered to patients with cutaneous hyperandrogenism or abnormal glucose tolerance that is not adequately controlled by these hormonal </a:t>
            </a:r>
            <a:r>
              <a:rPr lang="en-US" sz="2800" b="1" dirty="0" smtClean="0">
                <a:solidFill>
                  <a:srgbClr val="232323"/>
                </a:solidFill>
                <a:latin typeface="Noto Sans"/>
              </a:rPr>
              <a:t>treatments.</a:t>
            </a:r>
            <a:endParaRPr lang="en-US" sz="2800" b="1" dirty="0"/>
          </a:p>
        </p:txBody>
      </p:sp>
    </p:spTree>
    <p:extLst>
      <p:ext uri="{BB962C8B-B14F-4D97-AF65-F5344CB8AC3E}">
        <p14:creationId xmlns:p14="http://schemas.microsoft.com/office/powerpoint/2010/main" val="112225469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8547" y="753979"/>
            <a:ext cx="11036969" cy="4893647"/>
          </a:xfrm>
          <a:prstGeom prst="rect">
            <a:avLst/>
          </a:prstGeom>
        </p:spPr>
        <p:txBody>
          <a:bodyPr wrap="square">
            <a:spAutoFit/>
          </a:bodyPr>
          <a:lstStyle/>
          <a:p>
            <a:pPr algn="just"/>
            <a:r>
              <a:rPr lang="en-US" sz="3200" b="1" u="sng" dirty="0" err="1" smtClean="0">
                <a:solidFill>
                  <a:srgbClr val="005B92"/>
                </a:solidFill>
                <a:latin typeface="Noto Sans"/>
                <a:hlinkClick r:id="rId2"/>
              </a:rPr>
              <a:t>Drospirenone</a:t>
            </a:r>
            <a:endParaRPr lang="en-US" sz="3200" b="1" dirty="0" smtClean="0">
              <a:solidFill>
                <a:srgbClr val="232323"/>
              </a:solidFill>
              <a:latin typeface="Noto Sans"/>
            </a:endParaRPr>
          </a:p>
          <a:p>
            <a:pPr algn="just"/>
            <a:r>
              <a:rPr lang="en-US" sz="2800" b="1" dirty="0" smtClean="0">
                <a:solidFill>
                  <a:srgbClr val="232323"/>
                </a:solidFill>
                <a:latin typeface="Noto Sans"/>
              </a:rPr>
              <a:t>a </a:t>
            </a:r>
            <a:r>
              <a:rPr lang="en-US" sz="2800" b="1" dirty="0" err="1">
                <a:solidFill>
                  <a:srgbClr val="232323"/>
                </a:solidFill>
                <a:latin typeface="Noto Sans"/>
              </a:rPr>
              <a:t>progestational</a:t>
            </a:r>
            <a:r>
              <a:rPr lang="en-US" sz="2800" b="1" dirty="0">
                <a:solidFill>
                  <a:srgbClr val="232323"/>
                </a:solidFill>
                <a:latin typeface="Noto Sans"/>
              </a:rPr>
              <a:t> analog of </a:t>
            </a:r>
            <a:r>
              <a:rPr lang="en-US" sz="2800" b="1" u="sng" dirty="0">
                <a:solidFill>
                  <a:srgbClr val="005B92"/>
                </a:solidFill>
                <a:latin typeface="Noto Sans"/>
                <a:hlinkClick r:id="rId3"/>
              </a:rPr>
              <a:t>spironolactone</a:t>
            </a:r>
            <a:r>
              <a:rPr lang="en-US" sz="2800" b="1" dirty="0">
                <a:solidFill>
                  <a:srgbClr val="232323"/>
                </a:solidFill>
                <a:latin typeface="Noto Sans"/>
              </a:rPr>
              <a:t> with </a:t>
            </a:r>
            <a:r>
              <a:rPr lang="en-US" sz="2800" b="1" dirty="0" err="1">
                <a:solidFill>
                  <a:srgbClr val="232323"/>
                </a:solidFill>
                <a:latin typeface="Noto Sans"/>
              </a:rPr>
              <a:t>antiandrogenic</a:t>
            </a:r>
            <a:r>
              <a:rPr lang="en-US" sz="2800" b="1" dirty="0">
                <a:solidFill>
                  <a:srgbClr val="232323"/>
                </a:solidFill>
                <a:latin typeface="Noto Sans"/>
              </a:rPr>
              <a:t> and </a:t>
            </a:r>
            <a:r>
              <a:rPr lang="en-US" sz="2800" b="1" dirty="0" err="1">
                <a:solidFill>
                  <a:srgbClr val="232323"/>
                </a:solidFill>
                <a:latin typeface="Noto Sans"/>
              </a:rPr>
              <a:t>antimineralocorticoid</a:t>
            </a:r>
            <a:r>
              <a:rPr lang="en-US" sz="2800" b="1" dirty="0">
                <a:solidFill>
                  <a:srgbClr val="232323"/>
                </a:solidFill>
                <a:latin typeface="Noto Sans"/>
              </a:rPr>
              <a:t> properties, is combined with </a:t>
            </a:r>
            <a:r>
              <a:rPr lang="en-US" sz="2800" b="1" dirty="0" err="1">
                <a:solidFill>
                  <a:srgbClr val="232323"/>
                </a:solidFill>
                <a:latin typeface="Noto Sans"/>
              </a:rPr>
              <a:t>ethinyl</a:t>
            </a:r>
            <a:r>
              <a:rPr lang="en-US" sz="2800" b="1" dirty="0">
                <a:solidFill>
                  <a:srgbClr val="232323"/>
                </a:solidFill>
                <a:latin typeface="Noto Sans"/>
              </a:rPr>
              <a:t> estradiol: 20 mcg for 24/28 days (in </a:t>
            </a:r>
            <a:r>
              <a:rPr lang="en-US" sz="2800" b="1" dirty="0" err="1">
                <a:solidFill>
                  <a:srgbClr val="232323"/>
                </a:solidFill>
                <a:latin typeface="Noto Sans"/>
              </a:rPr>
              <a:t>Yaz</a:t>
            </a:r>
            <a:r>
              <a:rPr lang="en-US" sz="2800" b="1" dirty="0">
                <a:solidFill>
                  <a:srgbClr val="232323"/>
                </a:solidFill>
                <a:latin typeface="Noto Sans"/>
              </a:rPr>
              <a:t>) or 30 mcg for 21/28 days (in Yasmin</a:t>
            </a:r>
            <a:r>
              <a:rPr lang="en-US" sz="2800" b="1" dirty="0" smtClean="0">
                <a:solidFill>
                  <a:srgbClr val="232323"/>
                </a:solidFill>
                <a:latin typeface="Noto Sans"/>
              </a:rPr>
              <a:t>).</a:t>
            </a:r>
            <a:r>
              <a:rPr lang="en-US" sz="2800" b="1" dirty="0">
                <a:solidFill>
                  <a:srgbClr val="232323"/>
                </a:solidFill>
                <a:latin typeface="Noto Sans"/>
              </a:rPr>
              <a:t>  Its unique properties seem particularly well suited for patients with PCOS because its natriuretic effect minimizes the fluid retention that occurs with other COCs </a:t>
            </a:r>
            <a:r>
              <a:rPr lang="en-US" sz="2800" b="1" dirty="0" smtClean="0">
                <a:solidFill>
                  <a:srgbClr val="232323"/>
                </a:solidFill>
                <a:latin typeface="Noto Sans"/>
              </a:rPr>
              <a:t>.</a:t>
            </a:r>
            <a:r>
              <a:rPr lang="en-US" sz="2800" b="1" dirty="0" err="1" smtClean="0">
                <a:solidFill>
                  <a:srgbClr val="FF0000"/>
                </a:solidFill>
                <a:latin typeface="Noto Sans"/>
              </a:rPr>
              <a:t>Drospirenone</a:t>
            </a:r>
            <a:r>
              <a:rPr lang="en-US" sz="2800" b="1" dirty="0" smtClean="0">
                <a:solidFill>
                  <a:srgbClr val="FF0000"/>
                </a:solidFill>
                <a:latin typeface="Noto Sans"/>
              </a:rPr>
              <a:t>-containing </a:t>
            </a:r>
            <a:r>
              <a:rPr lang="en-US" sz="2800" b="1" dirty="0">
                <a:solidFill>
                  <a:srgbClr val="FF0000"/>
                </a:solidFill>
                <a:latin typeface="Noto Sans"/>
              </a:rPr>
              <a:t>COCs have approximately a 50 percent higher risk of venous thromboembolism (VTE) </a:t>
            </a:r>
            <a:r>
              <a:rPr lang="en-US" sz="2800" b="1" dirty="0">
                <a:latin typeface="Noto Sans"/>
              </a:rPr>
              <a:t>t</a:t>
            </a:r>
            <a:r>
              <a:rPr lang="en-US" sz="2800" b="1" dirty="0">
                <a:solidFill>
                  <a:srgbClr val="232323"/>
                </a:solidFill>
                <a:latin typeface="Noto Sans"/>
              </a:rPr>
              <a:t>han </a:t>
            </a:r>
            <a:r>
              <a:rPr lang="en-US" sz="2800" b="1" dirty="0" err="1">
                <a:solidFill>
                  <a:srgbClr val="232323"/>
                </a:solidFill>
                <a:latin typeface="Noto Sans"/>
              </a:rPr>
              <a:t>norgestimate</a:t>
            </a:r>
            <a:r>
              <a:rPr lang="en-US" sz="2800" b="1" dirty="0">
                <a:solidFill>
                  <a:srgbClr val="232323"/>
                </a:solidFill>
                <a:latin typeface="Noto Sans"/>
              </a:rPr>
              <a:t>-containing </a:t>
            </a:r>
            <a:r>
              <a:rPr lang="en-US" sz="2800" b="1" dirty="0" smtClean="0">
                <a:solidFill>
                  <a:srgbClr val="232323"/>
                </a:solidFill>
                <a:latin typeface="Noto Sans"/>
              </a:rPr>
              <a:t>COCs. However</a:t>
            </a:r>
            <a:r>
              <a:rPr lang="en-US" sz="2800" b="1" dirty="0">
                <a:solidFill>
                  <a:srgbClr val="232323"/>
                </a:solidFill>
                <a:latin typeface="Noto Sans"/>
              </a:rPr>
              <a:t>, the overall risk is still very low.</a:t>
            </a:r>
            <a:endParaRPr lang="en-US" sz="2800" b="1" dirty="0"/>
          </a:p>
        </p:txBody>
      </p:sp>
    </p:spTree>
    <p:extLst>
      <p:ext uri="{BB962C8B-B14F-4D97-AF65-F5344CB8AC3E}">
        <p14:creationId xmlns:p14="http://schemas.microsoft.com/office/powerpoint/2010/main" val="29514098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1474" y="850231"/>
            <a:ext cx="10379242" cy="4524315"/>
          </a:xfrm>
          <a:prstGeom prst="rect">
            <a:avLst/>
          </a:prstGeom>
        </p:spPr>
        <p:txBody>
          <a:bodyPr wrap="square">
            <a:spAutoFit/>
          </a:bodyPr>
          <a:lstStyle/>
          <a:p>
            <a:pPr algn="just"/>
            <a:r>
              <a:rPr lang="en-US" sz="3600" b="1" dirty="0">
                <a:solidFill>
                  <a:srgbClr val="232323"/>
                </a:solidFill>
                <a:latin typeface="Noto Sans"/>
              </a:rPr>
              <a:t>Polycystic ovary syndrome (PCOS) should be considered in any adolescent girl with a chief complaint of hirsutism, menstrual irregularity, or obesity. </a:t>
            </a:r>
            <a:r>
              <a:rPr lang="en-US" sz="3600" b="1" dirty="0" err="1">
                <a:solidFill>
                  <a:srgbClr val="232323"/>
                </a:solidFill>
                <a:latin typeface="Noto Sans"/>
              </a:rPr>
              <a:t>Acanthosis</a:t>
            </a:r>
            <a:r>
              <a:rPr lang="en-US" sz="3600" b="1" dirty="0">
                <a:solidFill>
                  <a:srgbClr val="232323"/>
                </a:solidFill>
                <a:latin typeface="Noto Sans"/>
              </a:rPr>
              <a:t> </a:t>
            </a:r>
            <a:r>
              <a:rPr lang="en-US" sz="3600" b="1" dirty="0" err="1">
                <a:solidFill>
                  <a:srgbClr val="232323"/>
                </a:solidFill>
                <a:latin typeface="Noto Sans"/>
              </a:rPr>
              <a:t>nigricans</a:t>
            </a:r>
            <a:r>
              <a:rPr lang="en-US" sz="3600" b="1" dirty="0">
                <a:solidFill>
                  <a:srgbClr val="232323"/>
                </a:solidFill>
                <a:latin typeface="Noto Sans"/>
              </a:rPr>
              <a:t>, treatment-resistant acne, scalp hair loss, or hyperhidrosis may alternatively be the chief complaint, although these features are not always </a:t>
            </a:r>
            <a:r>
              <a:rPr lang="en-US" sz="3600" b="1" dirty="0" smtClean="0">
                <a:solidFill>
                  <a:srgbClr val="232323"/>
                </a:solidFill>
                <a:latin typeface="Noto Sans"/>
              </a:rPr>
              <a:t>present.</a:t>
            </a:r>
            <a:r>
              <a:rPr lang="en-US" sz="3600" b="1" dirty="0">
                <a:solidFill>
                  <a:srgbClr val="232323"/>
                </a:solidFill>
                <a:latin typeface="Noto Sans"/>
              </a:rPr>
              <a:t> </a:t>
            </a:r>
            <a:endParaRPr lang="en-US" sz="3600" b="1" dirty="0"/>
          </a:p>
        </p:txBody>
      </p:sp>
      <p:sp>
        <p:nvSpPr>
          <p:cNvPr id="3" name="Date Placeholder 2"/>
          <p:cNvSpPr>
            <a:spLocks noGrp="1"/>
          </p:cNvSpPr>
          <p:nvPr>
            <p:ph type="dt" sz="half" idx="10"/>
          </p:nvPr>
        </p:nvSpPr>
        <p:spPr/>
        <p:txBody>
          <a:bodyPr/>
          <a:lstStyle/>
          <a:p>
            <a:fld id="{06C418E1-9CC3-40B4-B079-7E561CA02114}"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5</a:t>
            </a:fld>
            <a:endParaRPr lang="en-US"/>
          </a:p>
        </p:txBody>
      </p:sp>
    </p:spTree>
    <p:extLst>
      <p:ext uri="{BB962C8B-B14F-4D97-AF65-F5344CB8AC3E}">
        <p14:creationId xmlns:p14="http://schemas.microsoft.com/office/powerpoint/2010/main" val="4224090158"/>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7725" y="529390"/>
            <a:ext cx="10780295" cy="3539430"/>
          </a:xfrm>
          <a:prstGeom prst="rect">
            <a:avLst/>
          </a:prstGeom>
        </p:spPr>
        <p:txBody>
          <a:bodyPr wrap="square">
            <a:spAutoFit/>
          </a:bodyPr>
          <a:lstStyle/>
          <a:p>
            <a:r>
              <a:rPr lang="en-US" sz="2800" b="1" dirty="0">
                <a:solidFill>
                  <a:srgbClr val="232323"/>
                </a:solidFill>
                <a:latin typeface="Noto Sans"/>
              </a:rPr>
              <a:t>For adolescents who respond to and tolerate COC treatment, we suggest continuing for a few years, then </a:t>
            </a:r>
            <a:r>
              <a:rPr lang="en-US" sz="2800" b="1" dirty="0">
                <a:solidFill>
                  <a:srgbClr val="0070C0"/>
                </a:solidFill>
                <a:latin typeface="Noto Sans"/>
              </a:rPr>
              <a:t>withholding treatment for three months</a:t>
            </a:r>
            <a:r>
              <a:rPr lang="en-US" sz="2800" b="1" dirty="0">
                <a:solidFill>
                  <a:srgbClr val="232323"/>
                </a:solidFill>
                <a:latin typeface="Noto Sans"/>
              </a:rPr>
              <a:t> to allow recovery of suppression of pituitary-gonadal function and to check for persistence of PCOS features </a:t>
            </a:r>
            <a:r>
              <a:rPr lang="en-US" sz="2800" b="1" dirty="0" smtClean="0">
                <a:solidFill>
                  <a:srgbClr val="232323"/>
                </a:solidFill>
                <a:latin typeface="Noto Sans"/>
              </a:rPr>
              <a:t>.In </a:t>
            </a:r>
            <a:r>
              <a:rPr lang="en-US" sz="2800" b="1" dirty="0">
                <a:solidFill>
                  <a:srgbClr val="232323"/>
                </a:solidFill>
                <a:latin typeface="Noto Sans"/>
              </a:rPr>
              <a:t>doing so, however, one must provide contraceptive counseling since patients with PCOS may conceive despite their tendency for </a:t>
            </a:r>
            <a:r>
              <a:rPr lang="en-US" sz="2800" b="1" dirty="0" err="1">
                <a:solidFill>
                  <a:srgbClr val="232323"/>
                </a:solidFill>
                <a:latin typeface="Noto Sans"/>
              </a:rPr>
              <a:t>anovulatory</a:t>
            </a:r>
            <a:r>
              <a:rPr lang="en-US" sz="2800" b="1" dirty="0">
                <a:solidFill>
                  <a:srgbClr val="232323"/>
                </a:solidFill>
                <a:latin typeface="Noto Sans"/>
              </a:rPr>
              <a:t> cycles and relative infertility</a:t>
            </a:r>
            <a:endParaRPr lang="en-US" sz="2800" b="1" dirty="0"/>
          </a:p>
        </p:txBody>
      </p:sp>
    </p:spTree>
    <p:extLst>
      <p:ext uri="{BB962C8B-B14F-4D97-AF65-F5344CB8AC3E}">
        <p14:creationId xmlns:p14="http://schemas.microsoft.com/office/powerpoint/2010/main" val="263139677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2506" y="497305"/>
            <a:ext cx="11999494" cy="5632311"/>
          </a:xfrm>
          <a:prstGeom prst="rect">
            <a:avLst/>
          </a:prstGeom>
        </p:spPr>
        <p:txBody>
          <a:bodyPr wrap="square">
            <a:spAutoFit/>
          </a:bodyPr>
          <a:lstStyle/>
          <a:p>
            <a:r>
              <a:rPr lang="en-US" sz="2000" b="1" dirty="0">
                <a:solidFill>
                  <a:srgbClr val="232323"/>
                </a:solidFill>
                <a:latin typeface="Noto Sans"/>
              </a:rPr>
              <a:t>Limitations — </a:t>
            </a:r>
            <a:r>
              <a:rPr lang="en-US" sz="2000" b="1" dirty="0" smtClean="0">
                <a:solidFill>
                  <a:srgbClr val="232323"/>
                </a:solidFill>
                <a:latin typeface="Noto Sans"/>
              </a:rPr>
              <a:t>a </a:t>
            </a:r>
            <a:r>
              <a:rPr lang="en-US" sz="2000" b="1" dirty="0">
                <a:solidFill>
                  <a:srgbClr val="232323"/>
                </a:solidFill>
                <a:latin typeface="Noto Sans"/>
              </a:rPr>
              <a:t>fourfold </a:t>
            </a:r>
            <a:r>
              <a:rPr lang="en-US" sz="2000" b="1" dirty="0">
                <a:solidFill>
                  <a:srgbClr val="0070C0"/>
                </a:solidFill>
                <a:latin typeface="Noto Sans"/>
              </a:rPr>
              <a:t>increased risk of VTE </a:t>
            </a:r>
            <a:r>
              <a:rPr lang="en-US" sz="2000" b="1" dirty="0" smtClean="0">
                <a:solidFill>
                  <a:srgbClr val="232323"/>
                </a:solidFill>
                <a:latin typeface="Noto Sans"/>
              </a:rPr>
              <a:t>(the </a:t>
            </a:r>
            <a:r>
              <a:rPr lang="en-US" sz="2000" b="1" dirty="0">
                <a:solidFill>
                  <a:srgbClr val="232323"/>
                </a:solidFill>
                <a:latin typeface="Noto Sans"/>
              </a:rPr>
              <a:t>dose and duration of estrogen use and the use of recent-generation </a:t>
            </a:r>
            <a:r>
              <a:rPr lang="en-US" sz="2000" b="1" dirty="0" err="1">
                <a:solidFill>
                  <a:srgbClr val="232323"/>
                </a:solidFill>
                <a:latin typeface="Noto Sans"/>
              </a:rPr>
              <a:t>progestins</a:t>
            </a:r>
            <a:r>
              <a:rPr lang="en-US" sz="2000" b="1" dirty="0">
                <a:solidFill>
                  <a:srgbClr val="232323"/>
                </a:solidFill>
                <a:latin typeface="Noto Sans"/>
              </a:rPr>
              <a:t> (</a:t>
            </a:r>
            <a:r>
              <a:rPr lang="en-US" sz="2000" b="1" dirty="0" err="1">
                <a:solidFill>
                  <a:srgbClr val="232323"/>
                </a:solidFill>
                <a:latin typeface="Noto Sans"/>
              </a:rPr>
              <a:t>eg</a:t>
            </a:r>
            <a:r>
              <a:rPr lang="en-US" sz="2000" b="1" dirty="0">
                <a:solidFill>
                  <a:srgbClr val="232323"/>
                </a:solidFill>
                <a:latin typeface="Noto Sans"/>
              </a:rPr>
              <a:t>, </a:t>
            </a:r>
            <a:r>
              <a:rPr lang="en-US" sz="2000" b="1" u="sng" dirty="0" err="1">
                <a:solidFill>
                  <a:srgbClr val="005B92"/>
                </a:solidFill>
                <a:latin typeface="Noto Sans"/>
                <a:hlinkClick r:id="rId2"/>
              </a:rPr>
              <a:t>drospirenone</a:t>
            </a:r>
            <a:r>
              <a:rPr lang="en-US" sz="2000" b="1" dirty="0">
                <a:solidFill>
                  <a:srgbClr val="232323"/>
                </a:solidFill>
                <a:latin typeface="Noto Sans"/>
              </a:rPr>
              <a:t>, </a:t>
            </a:r>
            <a:r>
              <a:rPr lang="en-US" sz="2000" b="1" dirty="0" err="1">
                <a:solidFill>
                  <a:srgbClr val="232323"/>
                </a:solidFill>
                <a:latin typeface="Noto Sans"/>
              </a:rPr>
              <a:t>desogestrel</a:t>
            </a:r>
            <a:r>
              <a:rPr lang="en-US" sz="2000" b="1" dirty="0" smtClean="0">
                <a:solidFill>
                  <a:srgbClr val="232323"/>
                </a:solidFill>
                <a:latin typeface="Noto Sans"/>
              </a:rPr>
              <a:t>),</a:t>
            </a:r>
          </a:p>
          <a:p>
            <a:r>
              <a:rPr lang="en-US" sz="2000" b="1" dirty="0" smtClean="0">
                <a:solidFill>
                  <a:srgbClr val="232323"/>
                </a:solidFill>
                <a:latin typeface="Noto Sans"/>
              </a:rPr>
              <a:t>PCOS </a:t>
            </a:r>
            <a:r>
              <a:rPr lang="en-US" sz="2000" b="1" dirty="0">
                <a:solidFill>
                  <a:srgbClr val="232323"/>
                </a:solidFill>
                <a:latin typeface="Noto Sans"/>
              </a:rPr>
              <a:t>and obesity independently appear to pose a slightly increased risk for VTE</a:t>
            </a:r>
            <a:r>
              <a:rPr lang="en-US" sz="2000" b="1" dirty="0" smtClean="0">
                <a:solidFill>
                  <a:srgbClr val="232323"/>
                </a:solidFill>
                <a:latin typeface="Noto Sans"/>
              </a:rPr>
              <a:t>;</a:t>
            </a:r>
          </a:p>
          <a:p>
            <a:r>
              <a:rPr lang="en-US" sz="2000" b="1" dirty="0" smtClean="0">
                <a:solidFill>
                  <a:srgbClr val="0070C0"/>
                </a:solidFill>
                <a:latin typeface="Noto Sans"/>
              </a:rPr>
              <a:t>The </a:t>
            </a:r>
            <a:r>
              <a:rPr lang="en-US" sz="2000" b="1" dirty="0">
                <a:solidFill>
                  <a:srgbClr val="0070C0"/>
                </a:solidFill>
                <a:latin typeface="Noto Sans"/>
              </a:rPr>
              <a:t>benefits of oral contraceptives outweigh the potential risks of </a:t>
            </a:r>
            <a:r>
              <a:rPr lang="en-US" sz="2000" b="1" dirty="0" smtClean="0">
                <a:solidFill>
                  <a:srgbClr val="0070C0"/>
                </a:solidFill>
                <a:latin typeface="Noto Sans"/>
              </a:rPr>
              <a:t>VTE</a:t>
            </a:r>
          </a:p>
          <a:p>
            <a:r>
              <a:rPr lang="en-US" sz="2000" b="1" dirty="0" smtClean="0">
                <a:solidFill>
                  <a:srgbClr val="232323"/>
                </a:solidFill>
                <a:latin typeface="Noto Sans"/>
              </a:rPr>
              <a:t>Overall</a:t>
            </a:r>
            <a:r>
              <a:rPr lang="en-US" sz="2000" b="1" dirty="0">
                <a:solidFill>
                  <a:srgbClr val="232323"/>
                </a:solidFill>
                <a:latin typeface="Noto Sans"/>
              </a:rPr>
              <a:t>, COCs containing 30 to 40 mcg </a:t>
            </a:r>
            <a:r>
              <a:rPr lang="en-US" sz="2000" b="1" dirty="0" err="1">
                <a:solidFill>
                  <a:srgbClr val="232323"/>
                </a:solidFill>
                <a:latin typeface="Noto Sans"/>
              </a:rPr>
              <a:t>ethinyl</a:t>
            </a:r>
            <a:r>
              <a:rPr lang="en-US" sz="2000" b="1" dirty="0">
                <a:solidFill>
                  <a:srgbClr val="232323"/>
                </a:solidFill>
                <a:latin typeface="Noto Sans"/>
              </a:rPr>
              <a:t> estradiol carry a small increased risk </a:t>
            </a:r>
            <a:r>
              <a:rPr lang="en-US" sz="2000" b="1" dirty="0" smtClean="0">
                <a:solidFill>
                  <a:srgbClr val="232323"/>
                </a:solidFill>
                <a:latin typeface="Noto Sans"/>
              </a:rPr>
              <a:t>(1.5 </a:t>
            </a:r>
            <a:r>
              <a:rPr lang="en-US" sz="2000" b="1" dirty="0">
                <a:solidFill>
                  <a:srgbClr val="232323"/>
                </a:solidFill>
                <a:latin typeface="Noto Sans"/>
              </a:rPr>
              <a:t>to 2-fold) of thrombotic stroke and myocardial infarction in 15- to 49-year-old </a:t>
            </a:r>
            <a:r>
              <a:rPr lang="en-US" sz="2000" b="1" dirty="0" smtClean="0">
                <a:solidFill>
                  <a:srgbClr val="232323"/>
                </a:solidFill>
                <a:latin typeface="Noto Sans"/>
              </a:rPr>
              <a:t>women</a:t>
            </a:r>
          </a:p>
          <a:p>
            <a:r>
              <a:rPr lang="en-US" sz="2000" b="1" dirty="0" smtClean="0">
                <a:solidFill>
                  <a:srgbClr val="232323"/>
                </a:solidFill>
                <a:latin typeface="Noto Sans"/>
              </a:rPr>
              <a:t>The </a:t>
            </a:r>
            <a:r>
              <a:rPr lang="en-US" sz="2000" b="1" dirty="0">
                <a:solidFill>
                  <a:srgbClr val="232323"/>
                </a:solidFill>
                <a:latin typeface="Noto Sans"/>
              </a:rPr>
              <a:t>overall risks of these disorders in this population are low: approximately 20 and 10 events per 100,000 person years, respectively. </a:t>
            </a:r>
            <a:endParaRPr lang="en-US" sz="2000" b="1" dirty="0" smtClean="0">
              <a:solidFill>
                <a:srgbClr val="232323"/>
              </a:solidFill>
              <a:latin typeface="Noto Sans"/>
            </a:endParaRPr>
          </a:p>
          <a:p>
            <a:r>
              <a:rPr lang="en-US" sz="2000" b="1" dirty="0" smtClean="0">
                <a:solidFill>
                  <a:srgbClr val="232323"/>
                </a:solidFill>
                <a:latin typeface="Noto Sans"/>
              </a:rPr>
              <a:t>In </a:t>
            </a:r>
            <a:r>
              <a:rPr lang="en-US" sz="2000" b="1" dirty="0" err="1">
                <a:solidFill>
                  <a:srgbClr val="232323"/>
                </a:solidFill>
                <a:latin typeface="Noto Sans"/>
              </a:rPr>
              <a:t>perimenarcheal</a:t>
            </a:r>
            <a:r>
              <a:rPr lang="en-US" sz="2000" b="1" dirty="0">
                <a:solidFill>
                  <a:srgbClr val="232323"/>
                </a:solidFill>
                <a:latin typeface="Noto Sans"/>
              </a:rPr>
              <a:t> girls with short stature for whom growth potential is important, the risk of </a:t>
            </a:r>
            <a:r>
              <a:rPr lang="en-US" sz="2000" b="1" dirty="0">
                <a:solidFill>
                  <a:srgbClr val="0070C0"/>
                </a:solidFill>
                <a:latin typeface="Noto Sans"/>
              </a:rPr>
              <a:t>growth inhibition by the COC estrogen </a:t>
            </a:r>
            <a:r>
              <a:rPr lang="en-US" sz="2000" b="1" dirty="0">
                <a:solidFill>
                  <a:srgbClr val="232323"/>
                </a:solidFill>
                <a:latin typeface="Noto Sans"/>
              </a:rPr>
              <a:t>must be considered.</a:t>
            </a:r>
          </a:p>
          <a:p>
            <a:r>
              <a:rPr lang="en-US" sz="2000" b="1" dirty="0" smtClean="0">
                <a:solidFill>
                  <a:srgbClr val="232323"/>
                </a:solidFill>
                <a:latin typeface="Noto Sans"/>
              </a:rPr>
              <a:t>Estrogen </a:t>
            </a:r>
            <a:r>
              <a:rPr lang="en-US" sz="2000" b="1" dirty="0">
                <a:solidFill>
                  <a:srgbClr val="232323"/>
                </a:solidFill>
                <a:latin typeface="Noto Sans"/>
              </a:rPr>
              <a:t>promotes </a:t>
            </a:r>
            <a:r>
              <a:rPr lang="en-US" sz="2000" b="1" dirty="0">
                <a:solidFill>
                  <a:srgbClr val="0070C0"/>
                </a:solidFill>
                <a:latin typeface="Noto Sans"/>
              </a:rPr>
              <a:t>salt and water retention </a:t>
            </a:r>
            <a:r>
              <a:rPr lang="en-US" sz="2000" b="1" dirty="0" smtClean="0">
                <a:solidFill>
                  <a:srgbClr val="232323"/>
                </a:solidFill>
                <a:latin typeface="Noto Sans"/>
              </a:rPr>
              <a:t>.Thus</a:t>
            </a:r>
            <a:r>
              <a:rPr lang="en-US" sz="2000" b="1" dirty="0">
                <a:solidFill>
                  <a:srgbClr val="232323"/>
                </a:solidFill>
                <a:latin typeface="Noto Sans"/>
              </a:rPr>
              <a:t>, COCs may impede weight loss measures, though generally not </a:t>
            </a:r>
            <a:r>
              <a:rPr lang="en-US" sz="2000" b="1" dirty="0" smtClean="0">
                <a:solidFill>
                  <a:srgbClr val="232323"/>
                </a:solidFill>
                <a:latin typeface="Noto Sans"/>
              </a:rPr>
              <a:t>.</a:t>
            </a:r>
            <a:r>
              <a:rPr lang="en-US" sz="2000" b="1" dirty="0" err="1" smtClean="0">
                <a:solidFill>
                  <a:srgbClr val="232323"/>
                </a:solidFill>
                <a:latin typeface="Noto Sans"/>
              </a:rPr>
              <a:t>Ethinyl</a:t>
            </a:r>
            <a:r>
              <a:rPr lang="en-US" sz="2000" b="1" dirty="0" smtClean="0">
                <a:solidFill>
                  <a:srgbClr val="232323"/>
                </a:solidFill>
                <a:latin typeface="Noto Sans"/>
              </a:rPr>
              <a:t> </a:t>
            </a:r>
            <a:r>
              <a:rPr lang="en-US" sz="2000" b="1" dirty="0">
                <a:solidFill>
                  <a:srgbClr val="232323"/>
                </a:solidFill>
                <a:latin typeface="Noto Sans"/>
              </a:rPr>
              <a:t>estradiol-containing contraceptives raise blood pressure significantly unless they contain an </a:t>
            </a:r>
            <a:r>
              <a:rPr lang="en-US" sz="2000" b="1" dirty="0" err="1">
                <a:solidFill>
                  <a:srgbClr val="232323"/>
                </a:solidFill>
                <a:latin typeface="Noto Sans"/>
              </a:rPr>
              <a:t>antimineralocorticoid</a:t>
            </a:r>
            <a:r>
              <a:rPr lang="en-US" sz="2000" b="1" dirty="0">
                <a:solidFill>
                  <a:srgbClr val="232323"/>
                </a:solidFill>
                <a:latin typeface="Noto Sans"/>
              </a:rPr>
              <a:t> </a:t>
            </a:r>
            <a:r>
              <a:rPr lang="en-US" sz="2000" b="1" dirty="0" smtClean="0">
                <a:solidFill>
                  <a:srgbClr val="232323"/>
                </a:solidFill>
                <a:latin typeface="Noto Sans"/>
              </a:rPr>
              <a:t>progestin</a:t>
            </a:r>
            <a:r>
              <a:rPr lang="en-US" sz="2000" b="1" dirty="0" smtClean="0">
                <a:solidFill>
                  <a:srgbClr val="232323"/>
                </a:solidFill>
                <a:latin typeface="Times New Roman" panose="02020603050405020304" pitchFamily="18" charset="0"/>
              </a:rPr>
              <a:t>●</a:t>
            </a:r>
          </a:p>
          <a:p>
            <a:r>
              <a:rPr lang="en-US" sz="2000" b="1" dirty="0" smtClean="0">
                <a:solidFill>
                  <a:srgbClr val="232323"/>
                </a:solidFill>
                <a:latin typeface="Noto Sans"/>
              </a:rPr>
              <a:t>The </a:t>
            </a:r>
            <a:r>
              <a:rPr lang="en-US" sz="2000" b="1" dirty="0">
                <a:solidFill>
                  <a:srgbClr val="232323"/>
                </a:solidFill>
                <a:latin typeface="Noto Sans"/>
              </a:rPr>
              <a:t>patient may believe the treatment is curative and defer follow-up.</a:t>
            </a:r>
          </a:p>
          <a:p>
            <a:r>
              <a:rPr lang="en-US" sz="2000" b="1" dirty="0" smtClean="0">
                <a:solidFill>
                  <a:srgbClr val="232323"/>
                </a:solidFill>
                <a:latin typeface="Noto Sans"/>
              </a:rPr>
              <a:t>Concerns </a:t>
            </a:r>
            <a:r>
              <a:rPr lang="en-US" sz="2000" b="1" dirty="0">
                <a:solidFill>
                  <a:srgbClr val="232323"/>
                </a:solidFill>
                <a:latin typeface="Noto Sans"/>
              </a:rPr>
              <a:t>have been raised that the incompletely mature adolescent neuroendocrine system may have heightened risk for </a:t>
            </a:r>
            <a:r>
              <a:rPr lang="en-US" sz="2000" b="1" dirty="0">
                <a:solidFill>
                  <a:srgbClr val="0070C0"/>
                </a:solidFill>
                <a:latin typeface="Noto Sans"/>
              </a:rPr>
              <a:t>post-pill amenorrhea and </a:t>
            </a:r>
            <a:r>
              <a:rPr lang="en-US" sz="2000" b="1" dirty="0" smtClean="0">
                <a:solidFill>
                  <a:srgbClr val="0070C0"/>
                </a:solidFill>
                <a:latin typeface="Noto Sans"/>
              </a:rPr>
              <a:t>infertility. </a:t>
            </a:r>
            <a:r>
              <a:rPr lang="en-US" sz="2000" b="1" dirty="0">
                <a:solidFill>
                  <a:srgbClr val="232323"/>
                </a:solidFill>
                <a:latin typeface="Noto Sans"/>
              </a:rPr>
              <a:t>Most post-pill amenorrhea is thought to reflect the presence of an undiagnosed preexisting condition, such as PCOS or </a:t>
            </a:r>
            <a:r>
              <a:rPr lang="en-US" sz="2000" b="1" dirty="0" err="1">
                <a:solidFill>
                  <a:srgbClr val="232323"/>
                </a:solidFill>
                <a:latin typeface="Noto Sans"/>
              </a:rPr>
              <a:t>hyperprolactinemia</a:t>
            </a:r>
            <a:r>
              <a:rPr lang="en-US" sz="2000" b="1" dirty="0">
                <a:solidFill>
                  <a:srgbClr val="232323"/>
                </a:solidFill>
                <a:latin typeface="Noto Sans"/>
              </a:rPr>
              <a:t>.</a:t>
            </a:r>
            <a:endParaRPr lang="en-US" sz="2000" b="1" i="0" dirty="0">
              <a:solidFill>
                <a:srgbClr val="232323"/>
              </a:solidFill>
              <a:effectLst/>
              <a:latin typeface="Noto Sans"/>
            </a:endParaRPr>
          </a:p>
        </p:txBody>
      </p:sp>
    </p:spTree>
    <p:extLst>
      <p:ext uri="{BB962C8B-B14F-4D97-AF65-F5344CB8AC3E}">
        <p14:creationId xmlns:p14="http://schemas.microsoft.com/office/powerpoint/2010/main" val="317339310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59832" y="1155032"/>
            <a:ext cx="7684168" cy="3046988"/>
          </a:xfrm>
          <a:prstGeom prst="rect">
            <a:avLst/>
          </a:prstGeom>
        </p:spPr>
        <p:txBody>
          <a:bodyPr wrap="square">
            <a:spAutoFit/>
          </a:bodyPr>
          <a:lstStyle/>
          <a:p>
            <a:r>
              <a:rPr lang="en-US" sz="3200" b="1" dirty="0">
                <a:solidFill>
                  <a:srgbClr val="232323"/>
                </a:solidFill>
                <a:latin typeface="Noto Sans"/>
              </a:rPr>
              <a:t>Medical </a:t>
            </a:r>
            <a:r>
              <a:rPr lang="en-US" sz="3200" b="1" dirty="0" smtClean="0">
                <a:solidFill>
                  <a:srgbClr val="232323"/>
                </a:solidFill>
                <a:latin typeface="Noto Sans"/>
              </a:rPr>
              <a:t>therapy for </a:t>
            </a:r>
            <a:r>
              <a:rPr lang="en-US" sz="3200" b="1" dirty="0" err="1" smtClean="0">
                <a:solidFill>
                  <a:srgbClr val="232323"/>
                </a:solidFill>
                <a:latin typeface="Noto Sans"/>
              </a:rPr>
              <a:t>hyrsutism</a:t>
            </a:r>
            <a:endParaRPr lang="en-US" sz="3200" b="1" dirty="0" smtClean="0">
              <a:solidFill>
                <a:srgbClr val="232323"/>
              </a:solidFill>
              <a:latin typeface="Noto Sans"/>
            </a:endParaRPr>
          </a:p>
          <a:p>
            <a:r>
              <a:rPr lang="en-US" sz="3200" b="1" u="sng" dirty="0" smtClean="0">
                <a:solidFill>
                  <a:srgbClr val="232323"/>
                </a:solidFill>
                <a:latin typeface="Noto Sans"/>
                <a:hlinkClick r:id="rId2"/>
              </a:rPr>
              <a:t>OCP</a:t>
            </a:r>
          </a:p>
          <a:p>
            <a:r>
              <a:rPr lang="en-US" sz="3200" b="1" u="sng" dirty="0" smtClean="0">
                <a:solidFill>
                  <a:srgbClr val="005B92"/>
                </a:solidFill>
                <a:latin typeface="Noto Sans"/>
                <a:hlinkClick r:id="rId2"/>
              </a:rPr>
              <a:t>Spironolactone</a:t>
            </a:r>
            <a:endParaRPr lang="en-US" sz="3200" b="1" u="sng" dirty="0" smtClean="0">
              <a:solidFill>
                <a:srgbClr val="005B92"/>
              </a:solidFill>
              <a:latin typeface="Noto Sans"/>
            </a:endParaRPr>
          </a:p>
          <a:p>
            <a:r>
              <a:rPr lang="en-US" sz="3200" b="1" u="sng" dirty="0" err="1">
                <a:solidFill>
                  <a:srgbClr val="005B92"/>
                </a:solidFill>
                <a:latin typeface="Noto Sans"/>
                <a:hlinkClick r:id="rId3"/>
              </a:rPr>
              <a:t>Cyproterone</a:t>
            </a:r>
            <a:r>
              <a:rPr lang="en-US" sz="3200" b="1" u="sng" dirty="0">
                <a:solidFill>
                  <a:srgbClr val="005B92"/>
                </a:solidFill>
                <a:latin typeface="Noto Sans"/>
                <a:hlinkClick r:id="rId3"/>
              </a:rPr>
              <a:t> </a:t>
            </a:r>
            <a:r>
              <a:rPr lang="en-US" sz="3200" b="1" u="sng" dirty="0" smtClean="0">
                <a:solidFill>
                  <a:srgbClr val="005B92"/>
                </a:solidFill>
                <a:latin typeface="Noto Sans"/>
                <a:hlinkClick r:id="rId3"/>
              </a:rPr>
              <a:t>acetate</a:t>
            </a:r>
            <a:endParaRPr lang="en-US" sz="3200" b="1" u="sng" dirty="0" smtClean="0">
              <a:solidFill>
                <a:srgbClr val="005B92"/>
              </a:solidFill>
              <a:latin typeface="Noto Sans"/>
            </a:endParaRPr>
          </a:p>
          <a:p>
            <a:r>
              <a:rPr lang="en-US" sz="3200" b="1" u="sng" dirty="0" err="1" smtClean="0">
                <a:solidFill>
                  <a:srgbClr val="005B92"/>
                </a:solidFill>
                <a:latin typeface="Noto Sans"/>
                <a:hlinkClick r:id="rId4"/>
              </a:rPr>
              <a:t>Flutamide</a:t>
            </a:r>
            <a:r>
              <a:rPr lang="en-US" sz="3200" b="1" u="sng" dirty="0" smtClean="0">
                <a:solidFill>
                  <a:srgbClr val="005B92"/>
                </a:solidFill>
                <a:latin typeface="Noto Sans"/>
              </a:rPr>
              <a:t>(hepatotoxic)</a:t>
            </a:r>
          </a:p>
          <a:p>
            <a:r>
              <a:rPr lang="en-US" sz="3200" b="1" u="sng" dirty="0" err="1">
                <a:solidFill>
                  <a:srgbClr val="005B92"/>
                </a:solidFill>
                <a:latin typeface="Noto Sans"/>
                <a:hlinkClick r:id="rId5"/>
              </a:rPr>
              <a:t>Finasteride</a:t>
            </a:r>
            <a:r>
              <a:rPr lang="en-US" sz="3200" b="1" dirty="0">
                <a:solidFill>
                  <a:srgbClr val="232323"/>
                </a:solidFill>
                <a:latin typeface="Noto Sans"/>
              </a:rPr>
              <a:t> </a:t>
            </a:r>
            <a:r>
              <a:rPr lang="en-US" sz="3200" b="1" dirty="0" smtClean="0">
                <a:solidFill>
                  <a:srgbClr val="232323"/>
                </a:solidFill>
                <a:latin typeface="Noto Sans"/>
              </a:rPr>
              <a:t>(</a:t>
            </a:r>
            <a:r>
              <a:rPr lang="en-US" sz="3200" b="1" u="sng" dirty="0" smtClean="0">
                <a:solidFill>
                  <a:srgbClr val="005B92"/>
                </a:solidFill>
                <a:latin typeface="Noto Sans"/>
              </a:rPr>
              <a:t>hepatotoxic)</a:t>
            </a:r>
            <a:endParaRPr lang="en-US" sz="3200" b="1" dirty="0"/>
          </a:p>
        </p:txBody>
      </p:sp>
    </p:spTree>
    <p:extLst>
      <p:ext uri="{BB962C8B-B14F-4D97-AF65-F5344CB8AC3E}">
        <p14:creationId xmlns:p14="http://schemas.microsoft.com/office/powerpoint/2010/main" val="134823840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3557" y="433138"/>
            <a:ext cx="10828421" cy="5324535"/>
          </a:xfrm>
          <a:prstGeom prst="rect">
            <a:avLst/>
          </a:prstGeom>
        </p:spPr>
        <p:txBody>
          <a:bodyPr wrap="square">
            <a:spAutoFit/>
          </a:bodyPr>
          <a:lstStyle/>
          <a:p>
            <a:r>
              <a:rPr lang="en-US" sz="3200" b="1" u="sng" dirty="0" smtClean="0">
                <a:solidFill>
                  <a:srgbClr val="005B92"/>
                </a:solidFill>
                <a:latin typeface="Noto Sans"/>
                <a:hlinkClick r:id="rId2"/>
              </a:rPr>
              <a:t>Spironolactone</a:t>
            </a:r>
            <a:endParaRPr lang="en-US" sz="3200" b="1" u="sng" dirty="0" smtClean="0">
              <a:solidFill>
                <a:srgbClr val="005B92"/>
              </a:solidFill>
              <a:latin typeface="Noto Sans"/>
            </a:endParaRPr>
          </a:p>
          <a:p>
            <a:pPr algn="just"/>
            <a:r>
              <a:rPr lang="en-US" sz="2800" b="1" dirty="0" smtClean="0">
                <a:solidFill>
                  <a:srgbClr val="232323"/>
                </a:solidFill>
                <a:latin typeface="Noto Sans"/>
              </a:rPr>
              <a:t>probably </a:t>
            </a:r>
            <a:r>
              <a:rPr lang="en-US" sz="2800" b="1" dirty="0">
                <a:solidFill>
                  <a:srgbClr val="232323"/>
                </a:solidFill>
                <a:latin typeface="Noto Sans"/>
              </a:rPr>
              <a:t>is the safest and most effective </a:t>
            </a:r>
            <a:r>
              <a:rPr lang="en-US" sz="2800" b="1" dirty="0" err="1" smtClean="0">
                <a:solidFill>
                  <a:srgbClr val="232323"/>
                </a:solidFill>
                <a:latin typeface="Noto Sans"/>
              </a:rPr>
              <a:t>antiandrogen</a:t>
            </a:r>
            <a:r>
              <a:rPr lang="en-US" sz="2800" b="1" dirty="0" smtClean="0">
                <a:solidFill>
                  <a:srgbClr val="232323"/>
                </a:solidFill>
                <a:latin typeface="Noto Sans"/>
              </a:rPr>
              <a:t>.</a:t>
            </a:r>
          </a:p>
          <a:p>
            <a:pPr algn="just"/>
            <a:r>
              <a:rPr lang="en-US" sz="2800" b="1" dirty="0" smtClean="0">
                <a:solidFill>
                  <a:srgbClr val="232323"/>
                </a:solidFill>
                <a:latin typeface="Noto Sans"/>
              </a:rPr>
              <a:t> In </a:t>
            </a:r>
            <a:r>
              <a:rPr lang="en-US" sz="2800" b="1" dirty="0">
                <a:solidFill>
                  <a:srgbClr val="232323"/>
                </a:solidFill>
                <a:latin typeface="Noto Sans"/>
              </a:rPr>
              <a:t>combination with </a:t>
            </a:r>
            <a:r>
              <a:rPr lang="en-US" sz="2800" b="1" dirty="0" smtClean="0">
                <a:solidFill>
                  <a:srgbClr val="232323"/>
                </a:solidFill>
                <a:latin typeface="Noto Sans"/>
              </a:rPr>
              <a:t>OCP, </a:t>
            </a:r>
            <a:r>
              <a:rPr lang="en-US" sz="2800" b="1" dirty="0">
                <a:solidFill>
                  <a:srgbClr val="232323"/>
                </a:solidFill>
                <a:latin typeface="Noto Sans"/>
              </a:rPr>
              <a:t>it lowers the hirsutism score </a:t>
            </a:r>
            <a:r>
              <a:rPr lang="en-US" sz="2800" b="1" dirty="0" smtClean="0">
                <a:solidFill>
                  <a:srgbClr val="232323"/>
                </a:solidFill>
                <a:latin typeface="Noto Sans"/>
              </a:rPr>
              <a:t>by </a:t>
            </a:r>
            <a:r>
              <a:rPr lang="en-US" sz="2800" b="1" dirty="0">
                <a:solidFill>
                  <a:srgbClr val="232323"/>
                </a:solidFill>
                <a:latin typeface="Noto Sans"/>
              </a:rPr>
              <a:t>approximately </a:t>
            </a:r>
            <a:r>
              <a:rPr lang="en-US" sz="2800" b="1" dirty="0" smtClean="0">
                <a:solidFill>
                  <a:srgbClr val="232323"/>
                </a:solidFill>
                <a:latin typeface="Noto Sans"/>
              </a:rPr>
              <a:t>one-third. </a:t>
            </a:r>
          </a:p>
          <a:p>
            <a:pPr algn="just"/>
            <a:r>
              <a:rPr lang="en-US" sz="2800" b="1" dirty="0" smtClean="0">
                <a:solidFill>
                  <a:srgbClr val="232323"/>
                </a:solidFill>
                <a:latin typeface="Noto Sans"/>
              </a:rPr>
              <a:t>Starting </a:t>
            </a:r>
            <a:r>
              <a:rPr lang="en-US" sz="2800" b="1" dirty="0">
                <a:solidFill>
                  <a:srgbClr val="232323"/>
                </a:solidFill>
                <a:latin typeface="Noto Sans"/>
              </a:rPr>
              <a:t>with a dose at the upper end of the therapeutic range, </a:t>
            </a:r>
            <a:r>
              <a:rPr lang="en-US" sz="2800" b="1" dirty="0" err="1">
                <a:solidFill>
                  <a:srgbClr val="232323"/>
                </a:solidFill>
                <a:latin typeface="Noto Sans"/>
              </a:rPr>
              <a:t>ie</a:t>
            </a:r>
            <a:r>
              <a:rPr lang="en-US" sz="2800" b="1" dirty="0">
                <a:solidFill>
                  <a:srgbClr val="232323"/>
                </a:solidFill>
                <a:latin typeface="Noto Sans"/>
              </a:rPr>
              <a:t>, 100 to 200 mg given in two divided doses daily </a:t>
            </a:r>
            <a:r>
              <a:rPr lang="en-US" sz="2800" b="1" dirty="0" smtClean="0">
                <a:solidFill>
                  <a:srgbClr val="232323"/>
                </a:solidFill>
                <a:latin typeface="Noto Sans"/>
              </a:rPr>
              <a:t>.</a:t>
            </a:r>
          </a:p>
          <a:p>
            <a:pPr algn="just"/>
            <a:r>
              <a:rPr lang="en-US" sz="2800" b="1" dirty="0" smtClean="0">
                <a:solidFill>
                  <a:srgbClr val="232323"/>
                </a:solidFill>
                <a:latin typeface="Noto Sans"/>
              </a:rPr>
              <a:t> </a:t>
            </a:r>
            <a:r>
              <a:rPr lang="en-US" sz="2800" b="1" dirty="0">
                <a:solidFill>
                  <a:srgbClr val="232323"/>
                </a:solidFill>
                <a:latin typeface="Noto Sans"/>
              </a:rPr>
              <a:t>9 to 12 months of therapy is required </a:t>
            </a:r>
            <a:r>
              <a:rPr lang="en-US" sz="2800" b="1" dirty="0" smtClean="0">
                <a:solidFill>
                  <a:srgbClr val="232323"/>
                </a:solidFill>
                <a:latin typeface="Noto Sans"/>
              </a:rPr>
              <a:t>for maximal </a:t>
            </a:r>
            <a:r>
              <a:rPr lang="en-US" sz="2800" b="1" dirty="0">
                <a:solidFill>
                  <a:srgbClr val="232323"/>
                </a:solidFill>
                <a:latin typeface="Noto Sans"/>
              </a:rPr>
              <a:t>effect </a:t>
            </a:r>
            <a:r>
              <a:rPr lang="en-US" sz="2800" b="1" dirty="0" smtClean="0">
                <a:solidFill>
                  <a:srgbClr val="232323"/>
                </a:solidFill>
                <a:latin typeface="Noto Sans"/>
              </a:rPr>
              <a:t>(long </a:t>
            </a:r>
            <a:r>
              <a:rPr lang="en-US" sz="2800" b="1" dirty="0">
                <a:solidFill>
                  <a:srgbClr val="232323"/>
                </a:solidFill>
                <a:latin typeface="Noto Sans"/>
              </a:rPr>
              <a:t>hair growth </a:t>
            </a:r>
            <a:r>
              <a:rPr lang="en-US" sz="2800" b="1" dirty="0" smtClean="0">
                <a:solidFill>
                  <a:srgbClr val="232323"/>
                </a:solidFill>
                <a:latin typeface="Noto Sans"/>
              </a:rPr>
              <a:t>cycle).</a:t>
            </a:r>
          </a:p>
          <a:p>
            <a:pPr algn="just"/>
            <a:r>
              <a:rPr lang="en-US" sz="2800" b="1" dirty="0" smtClean="0">
                <a:solidFill>
                  <a:srgbClr val="232323"/>
                </a:solidFill>
                <a:latin typeface="Noto Sans"/>
              </a:rPr>
              <a:t> </a:t>
            </a:r>
            <a:r>
              <a:rPr lang="en-US" sz="2800" b="1" dirty="0">
                <a:solidFill>
                  <a:srgbClr val="232323"/>
                </a:solidFill>
                <a:latin typeface="Noto Sans"/>
              </a:rPr>
              <a:t>After one year of therapy, the dose can be reduced gradually for maintenance therapy as efficacious</a:t>
            </a:r>
            <a:r>
              <a:rPr lang="en-US" sz="2800" b="1" dirty="0" smtClean="0">
                <a:solidFill>
                  <a:srgbClr val="232323"/>
                </a:solidFill>
                <a:latin typeface="Noto Sans"/>
              </a:rPr>
              <a:t>.</a:t>
            </a:r>
          </a:p>
          <a:p>
            <a:pPr algn="just"/>
            <a:r>
              <a:rPr lang="en-US" sz="2800" b="1" dirty="0">
                <a:solidFill>
                  <a:srgbClr val="232323"/>
                </a:solidFill>
                <a:latin typeface="Noto Sans"/>
              </a:rPr>
              <a:t> </a:t>
            </a:r>
            <a:r>
              <a:rPr lang="en-US" sz="2800" b="1" u="sng" dirty="0">
                <a:solidFill>
                  <a:srgbClr val="005B92"/>
                </a:solidFill>
                <a:latin typeface="Noto Sans"/>
                <a:hlinkClick r:id="rId2"/>
              </a:rPr>
              <a:t>Spironolactone</a:t>
            </a:r>
            <a:r>
              <a:rPr lang="en-US" sz="2800" b="1" dirty="0">
                <a:solidFill>
                  <a:srgbClr val="232323"/>
                </a:solidFill>
                <a:latin typeface="Noto Sans"/>
              </a:rPr>
              <a:t> must be administered as long as the patient wishes to maintain her improvement in hirsutism.</a:t>
            </a:r>
            <a:endParaRPr lang="en-US" sz="2800" b="1" i="0" dirty="0">
              <a:solidFill>
                <a:srgbClr val="232323"/>
              </a:solidFill>
              <a:effectLst/>
              <a:latin typeface="Noto Sans"/>
            </a:endParaRPr>
          </a:p>
        </p:txBody>
      </p:sp>
    </p:spTree>
    <p:extLst>
      <p:ext uri="{BB962C8B-B14F-4D97-AF65-F5344CB8AC3E}">
        <p14:creationId xmlns:p14="http://schemas.microsoft.com/office/powerpoint/2010/main" val="272075627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5011" y="770021"/>
            <a:ext cx="8454189" cy="3539430"/>
          </a:xfrm>
          <a:prstGeom prst="rect">
            <a:avLst/>
          </a:prstGeom>
        </p:spPr>
        <p:txBody>
          <a:bodyPr wrap="square">
            <a:spAutoFit/>
          </a:bodyPr>
          <a:lstStyle/>
          <a:p>
            <a:pPr algn="just"/>
            <a:r>
              <a:rPr lang="en-US" sz="2800" b="1" dirty="0">
                <a:solidFill>
                  <a:srgbClr val="232323"/>
                </a:solidFill>
                <a:latin typeface="Noto Sans"/>
              </a:rPr>
              <a:t> Spironolactone usually is well tolerated at these doses, but </a:t>
            </a:r>
            <a:r>
              <a:rPr lang="en-US" sz="2800" b="1" dirty="0">
                <a:solidFill>
                  <a:srgbClr val="0070C0"/>
                </a:solidFill>
                <a:latin typeface="Noto Sans"/>
              </a:rPr>
              <a:t>fatigue and hyperkalemia </a:t>
            </a:r>
            <a:r>
              <a:rPr lang="en-US" sz="2800" b="1" dirty="0">
                <a:solidFill>
                  <a:srgbClr val="232323"/>
                </a:solidFill>
                <a:latin typeface="Noto Sans"/>
              </a:rPr>
              <a:t>rarely limit its usefulness in some patients. Laboratory testing of </a:t>
            </a:r>
            <a:r>
              <a:rPr lang="en-US" sz="2800" b="1" dirty="0">
                <a:solidFill>
                  <a:srgbClr val="0070C0"/>
                </a:solidFill>
                <a:latin typeface="Noto Sans"/>
              </a:rPr>
              <a:t>electrolytes and liver function tests </a:t>
            </a:r>
            <a:r>
              <a:rPr lang="en-US" sz="2800" b="1" dirty="0">
                <a:solidFill>
                  <a:srgbClr val="232323"/>
                </a:solidFill>
                <a:latin typeface="Noto Sans"/>
              </a:rPr>
              <a:t>should be performed one to two weeks after initiation of spironolactone therapy to determine whether the spironolactone dose should be lowered.</a:t>
            </a:r>
            <a:endParaRPr lang="en-US" sz="2800" b="1" dirty="0"/>
          </a:p>
        </p:txBody>
      </p:sp>
    </p:spTree>
    <p:extLst>
      <p:ext uri="{BB962C8B-B14F-4D97-AF65-F5344CB8AC3E}">
        <p14:creationId xmlns:p14="http://schemas.microsoft.com/office/powerpoint/2010/main" val="200153397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4611" y="449179"/>
            <a:ext cx="9416715" cy="3970318"/>
          </a:xfrm>
          <a:prstGeom prst="rect">
            <a:avLst/>
          </a:prstGeom>
        </p:spPr>
        <p:txBody>
          <a:bodyPr wrap="square">
            <a:spAutoFit/>
          </a:bodyPr>
          <a:lstStyle/>
          <a:p>
            <a:pPr algn="just"/>
            <a:r>
              <a:rPr lang="en-US" sz="2800" b="1" u="sng" dirty="0" err="1">
                <a:solidFill>
                  <a:srgbClr val="005B92"/>
                </a:solidFill>
                <a:latin typeface="Noto Sans"/>
                <a:hlinkClick r:id="rId2"/>
              </a:rPr>
              <a:t>Cyproterone</a:t>
            </a:r>
            <a:r>
              <a:rPr lang="en-US" sz="2800" b="1" u="sng" dirty="0">
                <a:solidFill>
                  <a:srgbClr val="005B92"/>
                </a:solidFill>
                <a:latin typeface="Noto Sans"/>
                <a:hlinkClick r:id="rId2"/>
              </a:rPr>
              <a:t> acetate</a:t>
            </a:r>
            <a:r>
              <a:rPr lang="en-US" sz="2800" b="1" dirty="0">
                <a:solidFill>
                  <a:srgbClr val="232323"/>
                </a:solidFill>
                <a:latin typeface="Noto Sans"/>
              </a:rPr>
              <a:t> </a:t>
            </a:r>
            <a:r>
              <a:rPr lang="en-US" sz="2800" b="1" dirty="0" smtClean="0">
                <a:solidFill>
                  <a:srgbClr val="232323"/>
                </a:solidFill>
                <a:latin typeface="Noto Sans"/>
              </a:rPr>
              <a:t> </a:t>
            </a:r>
            <a:r>
              <a:rPr lang="en-US" sz="2800" b="1" dirty="0">
                <a:solidFill>
                  <a:srgbClr val="232323"/>
                </a:solidFill>
                <a:latin typeface="Noto Sans"/>
              </a:rPr>
              <a:t>a progestin with </a:t>
            </a:r>
            <a:r>
              <a:rPr lang="en-US" sz="2800" b="1" dirty="0" err="1">
                <a:solidFill>
                  <a:srgbClr val="232323"/>
                </a:solidFill>
                <a:latin typeface="Noto Sans"/>
              </a:rPr>
              <a:t>antiandrogenic</a:t>
            </a:r>
            <a:r>
              <a:rPr lang="en-US" sz="2800" b="1" dirty="0">
                <a:solidFill>
                  <a:srgbClr val="232323"/>
                </a:solidFill>
                <a:latin typeface="Noto Sans"/>
              </a:rPr>
              <a:t> activity that is effective for the treatment of </a:t>
            </a:r>
            <a:r>
              <a:rPr lang="en-US" sz="2800" b="1" dirty="0" err="1" smtClean="0">
                <a:solidFill>
                  <a:srgbClr val="232323"/>
                </a:solidFill>
                <a:latin typeface="Noto Sans"/>
              </a:rPr>
              <a:t>hirsutism.It</a:t>
            </a:r>
            <a:r>
              <a:rPr lang="en-US" sz="2800" b="1" dirty="0" smtClean="0">
                <a:solidFill>
                  <a:srgbClr val="232323"/>
                </a:solidFill>
                <a:latin typeface="Noto Sans"/>
              </a:rPr>
              <a:t> is in 2 form as </a:t>
            </a:r>
            <a:r>
              <a:rPr lang="en-US" sz="2800" b="1" dirty="0">
                <a:solidFill>
                  <a:srgbClr val="232323"/>
                </a:solidFill>
                <a:latin typeface="Noto Sans"/>
              </a:rPr>
              <a:t>a COC containing </a:t>
            </a:r>
            <a:r>
              <a:rPr lang="en-US" sz="2800" b="1" dirty="0" err="1">
                <a:solidFill>
                  <a:srgbClr val="232323"/>
                </a:solidFill>
                <a:latin typeface="Noto Sans"/>
              </a:rPr>
              <a:t>ethinyl</a:t>
            </a:r>
            <a:r>
              <a:rPr lang="en-US" sz="2800" b="1" dirty="0">
                <a:solidFill>
                  <a:srgbClr val="232323"/>
                </a:solidFill>
                <a:latin typeface="Noto Sans"/>
              </a:rPr>
              <a:t> estradiol and low-dose </a:t>
            </a:r>
            <a:r>
              <a:rPr lang="en-US" sz="2800" b="1" dirty="0" err="1">
                <a:solidFill>
                  <a:srgbClr val="232323"/>
                </a:solidFill>
                <a:latin typeface="Noto Sans"/>
              </a:rPr>
              <a:t>cyproterone</a:t>
            </a:r>
            <a:r>
              <a:rPr lang="en-US" sz="2800" b="1" dirty="0">
                <a:solidFill>
                  <a:srgbClr val="232323"/>
                </a:solidFill>
                <a:latin typeface="Noto Sans"/>
              </a:rPr>
              <a:t> acetate (5 mg; Diane</a:t>
            </a:r>
            <a:r>
              <a:rPr lang="en-US" sz="2800" b="1" dirty="0" smtClean="0">
                <a:solidFill>
                  <a:srgbClr val="232323"/>
                </a:solidFill>
                <a:latin typeface="Noto Sans"/>
              </a:rPr>
              <a:t>) and </a:t>
            </a:r>
            <a:r>
              <a:rPr lang="en-US" sz="2800" b="1" dirty="0">
                <a:solidFill>
                  <a:srgbClr val="232323"/>
                </a:solidFill>
                <a:latin typeface="Noto Sans"/>
              </a:rPr>
              <a:t>as a high-dose (50 mg) progestin tablet that can be combined with any form of estrogen. </a:t>
            </a:r>
            <a:r>
              <a:rPr lang="en-US" sz="2800" b="1" dirty="0" smtClean="0">
                <a:solidFill>
                  <a:srgbClr val="232323"/>
                </a:solidFill>
                <a:latin typeface="Noto Sans"/>
              </a:rPr>
              <a:t>use </a:t>
            </a:r>
            <a:r>
              <a:rPr lang="en-US" sz="2800" b="1" dirty="0">
                <a:solidFill>
                  <a:srgbClr val="232323"/>
                </a:solidFill>
                <a:latin typeface="Noto Sans"/>
              </a:rPr>
              <a:t>to "second-line" therapy because of a perceived increase in risk of </a:t>
            </a:r>
            <a:r>
              <a:rPr lang="en-US" sz="2800" b="1" dirty="0">
                <a:solidFill>
                  <a:srgbClr val="0070C0"/>
                </a:solidFill>
                <a:latin typeface="Noto Sans"/>
              </a:rPr>
              <a:t>hepatotoxicity</a:t>
            </a:r>
            <a:r>
              <a:rPr lang="en-US" sz="2800" b="1" dirty="0">
                <a:solidFill>
                  <a:srgbClr val="232323"/>
                </a:solidFill>
                <a:latin typeface="Noto Sans"/>
              </a:rPr>
              <a:t> compared with other available </a:t>
            </a:r>
            <a:r>
              <a:rPr lang="en-US" sz="2800" b="1" dirty="0" err="1" smtClean="0">
                <a:solidFill>
                  <a:srgbClr val="232323"/>
                </a:solidFill>
                <a:latin typeface="Noto Sans"/>
              </a:rPr>
              <a:t>progestins</a:t>
            </a:r>
            <a:r>
              <a:rPr lang="en-US" sz="2800" b="1" dirty="0" smtClean="0">
                <a:solidFill>
                  <a:srgbClr val="232323"/>
                </a:solidFill>
                <a:latin typeface="Noto Sans"/>
              </a:rPr>
              <a:t>.</a:t>
            </a:r>
            <a:endParaRPr lang="en-US" sz="2800" b="1" dirty="0"/>
          </a:p>
        </p:txBody>
      </p:sp>
    </p:spTree>
    <p:extLst>
      <p:ext uri="{BB962C8B-B14F-4D97-AF65-F5344CB8AC3E}">
        <p14:creationId xmlns:p14="http://schemas.microsoft.com/office/powerpoint/2010/main" val="90753467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1053" y="465221"/>
            <a:ext cx="11085094" cy="5324535"/>
          </a:xfrm>
          <a:prstGeom prst="rect">
            <a:avLst/>
          </a:prstGeom>
        </p:spPr>
        <p:txBody>
          <a:bodyPr wrap="square">
            <a:spAutoFit/>
          </a:bodyPr>
          <a:lstStyle/>
          <a:p>
            <a:r>
              <a:rPr lang="en-US" sz="3200" b="1" dirty="0">
                <a:solidFill>
                  <a:srgbClr val="0070C0"/>
                </a:solidFill>
                <a:latin typeface="Noto Sans"/>
              </a:rPr>
              <a:t>Other androgen-reducing </a:t>
            </a:r>
            <a:r>
              <a:rPr lang="en-US" sz="3200" b="1" dirty="0" smtClean="0">
                <a:solidFill>
                  <a:srgbClr val="0070C0"/>
                </a:solidFill>
                <a:latin typeface="Noto Sans"/>
              </a:rPr>
              <a:t>therapies</a:t>
            </a:r>
            <a:endParaRPr lang="en-US" sz="3200" b="1" dirty="0">
              <a:solidFill>
                <a:srgbClr val="0070C0"/>
              </a:solidFill>
              <a:latin typeface="Noto Sans"/>
            </a:endParaRPr>
          </a:p>
          <a:p>
            <a:r>
              <a:rPr lang="en-US" sz="2800" b="1" dirty="0" err="1" smtClean="0">
                <a:solidFill>
                  <a:srgbClr val="232323"/>
                </a:solidFill>
                <a:latin typeface="Noto Sans"/>
              </a:rPr>
              <a:t>GnRH</a:t>
            </a:r>
            <a:r>
              <a:rPr lang="en-US" sz="2800" b="1" dirty="0" smtClean="0">
                <a:solidFill>
                  <a:srgbClr val="232323"/>
                </a:solidFill>
                <a:latin typeface="Noto Sans"/>
              </a:rPr>
              <a:t> </a:t>
            </a:r>
            <a:r>
              <a:rPr lang="en-US" sz="2800" b="1" dirty="0">
                <a:solidFill>
                  <a:srgbClr val="232323"/>
                </a:solidFill>
                <a:latin typeface="Noto Sans"/>
              </a:rPr>
              <a:t>agonist therapy (</a:t>
            </a:r>
            <a:r>
              <a:rPr lang="en-US" sz="2800" b="1" dirty="0" err="1">
                <a:solidFill>
                  <a:srgbClr val="232323"/>
                </a:solidFill>
                <a:latin typeface="Noto Sans"/>
              </a:rPr>
              <a:t>eg</a:t>
            </a:r>
            <a:r>
              <a:rPr lang="en-US" sz="2800" b="1" dirty="0">
                <a:solidFill>
                  <a:srgbClr val="232323"/>
                </a:solidFill>
                <a:latin typeface="Noto Sans"/>
              </a:rPr>
              <a:t>, depot </a:t>
            </a:r>
            <a:r>
              <a:rPr lang="en-US" sz="2800" b="1" u="sng" dirty="0" err="1" smtClean="0">
                <a:solidFill>
                  <a:srgbClr val="005B92"/>
                </a:solidFill>
                <a:latin typeface="Noto Sans"/>
                <a:hlinkClick r:id="rId2"/>
              </a:rPr>
              <a:t>leuprolide</a:t>
            </a:r>
            <a:r>
              <a:rPr lang="en-US" sz="2800" b="1" u="sng" dirty="0" smtClean="0">
                <a:solidFill>
                  <a:srgbClr val="005B92"/>
                </a:solidFill>
                <a:latin typeface="Noto Sans"/>
              </a:rPr>
              <a:t>)</a:t>
            </a:r>
          </a:p>
          <a:p>
            <a:r>
              <a:rPr lang="en-US" sz="2800" b="1" dirty="0" smtClean="0">
                <a:solidFill>
                  <a:srgbClr val="232323"/>
                </a:solidFill>
                <a:latin typeface="Noto Sans"/>
              </a:rPr>
              <a:t>who </a:t>
            </a:r>
            <a:r>
              <a:rPr lang="en-US" sz="2800" b="1" dirty="0">
                <a:solidFill>
                  <a:srgbClr val="232323"/>
                </a:solidFill>
                <a:latin typeface="Noto Sans"/>
              </a:rPr>
              <a:t>cannot tolerate </a:t>
            </a:r>
            <a:r>
              <a:rPr lang="en-US" sz="2800" b="1" dirty="0" smtClean="0">
                <a:solidFill>
                  <a:srgbClr val="232323"/>
                </a:solidFill>
                <a:latin typeface="Noto Sans"/>
              </a:rPr>
              <a:t>OCP </a:t>
            </a:r>
          </a:p>
          <a:p>
            <a:r>
              <a:rPr lang="en-US" sz="2800" b="1" dirty="0" smtClean="0">
                <a:solidFill>
                  <a:srgbClr val="232323"/>
                </a:solidFill>
                <a:latin typeface="Noto Sans"/>
              </a:rPr>
              <a:t>severe </a:t>
            </a:r>
            <a:r>
              <a:rPr lang="en-US" sz="2800" b="1" dirty="0">
                <a:solidFill>
                  <a:srgbClr val="232323"/>
                </a:solidFill>
                <a:latin typeface="Noto Sans"/>
              </a:rPr>
              <a:t>forms of </a:t>
            </a:r>
            <a:r>
              <a:rPr lang="en-US" sz="2800" b="1" dirty="0" err="1">
                <a:solidFill>
                  <a:srgbClr val="232323"/>
                </a:solidFill>
                <a:latin typeface="Noto Sans"/>
              </a:rPr>
              <a:t>hyperandrogenemia</a:t>
            </a:r>
            <a:r>
              <a:rPr lang="en-US" sz="2800" b="1" dirty="0">
                <a:solidFill>
                  <a:srgbClr val="232323"/>
                </a:solidFill>
                <a:latin typeface="Noto Sans"/>
              </a:rPr>
              <a:t> (such as ovarian </a:t>
            </a:r>
            <a:r>
              <a:rPr lang="en-US" sz="2800" b="1" dirty="0" err="1">
                <a:solidFill>
                  <a:srgbClr val="232323"/>
                </a:solidFill>
                <a:latin typeface="Noto Sans"/>
              </a:rPr>
              <a:t>hyperthecosis</a:t>
            </a:r>
            <a:r>
              <a:rPr lang="en-US" sz="2800" b="1" dirty="0">
                <a:solidFill>
                  <a:srgbClr val="232323"/>
                </a:solidFill>
                <a:latin typeface="Noto Sans"/>
              </a:rPr>
              <a:t>) who have a </a:t>
            </a:r>
            <a:r>
              <a:rPr lang="en-US" sz="2800" b="1" dirty="0" smtClean="0">
                <a:solidFill>
                  <a:srgbClr val="232323"/>
                </a:solidFill>
                <a:latin typeface="Noto Sans"/>
              </a:rPr>
              <a:t>suboptimal response </a:t>
            </a:r>
            <a:r>
              <a:rPr lang="en-US" sz="2800" b="1" dirty="0">
                <a:solidFill>
                  <a:srgbClr val="232323"/>
                </a:solidFill>
                <a:latin typeface="Noto Sans"/>
              </a:rPr>
              <a:t>to COCs and </a:t>
            </a:r>
            <a:r>
              <a:rPr lang="en-US" sz="2800" b="1" dirty="0" err="1">
                <a:solidFill>
                  <a:srgbClr val="232323"/>
                </a:solidFill>
                <a:latin typeface="Noto Sans"/>
              </a:rPr>
              <a:t>antiandrogens</a:t>
            </a:r>
            <a:r>
              <a:rPr lang="en-US" sz="2800" b="1" dirty="0" smtClean="0">
                <a:solidFill>
                  <a:srgbClr val="232323"/>
                </a:solidFill>
                <a:latin typeface="Noto Sans"/>
              </a:rPr>
              <a:t>. </a:t>
            </a:r>
          </a:p>
          <a:p>
            <a:r>
              <a:rPr lang="en-US" sz="2800" b="1" dirty="0" smtClean="0">
                <a:solidFill>
                  <a:srgbClr val="232323"/>
                </a:solidFill>
                <a:latin typeface="Noto Sans"/>
              </a:rPr>
              <a:t>Consider low-dose </a:t>
            </a:r>
            <a:r>
              <a:rPr lang="en-US" sz="2800" b="1" dirty="0">
                <a:solidFill>
                  <a:srgbClr val="232323"/>
                </a:solidFill>
                <a:latin typeface="Noto Sans"/>
              </a:rPr>
              <a:t>physiologic estradiol and cyclic progestin "</a:t>
            </a:r>
            <a:r>
              <a:rPr lang="en-US" sz="2800" b="1" dirty="0">
                <a:solidFill>
                  <a:srgbClr val="0070C0"/>
                </a:solidFill>
                <a:latin typeface="Noto Sans"/>
              </a:rPr>
              <a:t>add-back</a:t>
            </a:r>
            <a:r>
              <a:rPr lang="en-US" sz="2800" b="1" dirty="0">
                <a:solidFill>
                  <a:srgbClr val="232323"/>
                </a:solidFill>
                <a:latin typeface="Noto Sans"/>
              </a:rPr>
              <a:t>" therapy (</a:t>
            </a:r>
            <a:r>
              <a:rPr lang="en-US" sz="2800" b="1" dirty="0" err="1">
                <a:solidFill>
                  <a:srgbClr val="232323"/>
                </a:solidFill>
                <a:latin typeface="Noto Sans"/>
              </a:rPr>
              <a:t>eg</a:t>
            </a:r>
            <a:r>
              <a:rPr lang="en-US" sz="2800" b="1" dirty="0">
                <a:solidFill>
                  <a:srgbClr val="232323"/>
                </a:solidFill>
                <a:latin typeface="Noto Sans"/>
              </a:rPr>
              <a:t>, 50 to 100 mcg estradiol transdermal patch) to maintain vaginal lubrication and to ensure bone mineral accrual if used during adolescence</a:t>
            </a:r>
            <a:r>
              <a:rPr lang="en-US" sz="2800" b="1" dirty="0" smtClean="0">
                <a:solidFill>
                  <a:srgbClr val="232323"/>
                </a:solidFill>
                <a:latin typeface="Noto Sans"/>
              </a:rPr>
              <a:t>.</a:t>
            </a:r>
          </a:p>
          <a:p>
            <a:r>
              <a:rPr lang="en-US" sz="2800" b="1" dirty="0" smtClean="0">
                <a:solidFill>
                  <a:srgbClr val="232323"/>
                </a:solidFill>
                <a:latin typeface="Noto Sans"/>
              </a:rPr>
              <a:t> </a:t>
            </a:r>
            <a:r>
              <a:rPr lang="en-US" sz="2800" b="1" dirty="0">
                <a:solidFill>
                  <a:srgbClr val="232323"/>
                </a:solidFill>
                <a:latin typeface="Noto Sans"/>
              </a:rPr>
              <a:t>Bone mineral density should be monitored during prolonged therapy. </a:t>
            </a:r>
            <a:r>
              <a:rPr lang="en-US" sz="2800" b="1" dirty="0" smtClean="0">
                <a:solidFill>
                  <a:srgbClr val="232323"/>
                </a:solidFill>
                <a:latin typeface="Noto Sans"/>
              </a:rPr>
              <a:t>response </a:t>
            </a:r>
            <a:r>
              <a:rPr lang="en-US" sz="2800" b="1" dirty="0">
                <a:solidFill>
                  <a:srgbClr val="232323"/>
                </a:solidFill>
                <a:latin typeface="Noto Sans"/>
              </a:rPr>
              <a:t>to COCs and </a:t>
            </a:r>
            <a:r>
              <a:rPr lang="en-US" sz="2800" b="1" dirty="0" err="1" smtClean="0">
                <a:solidFill>
                  <a:srgbClr val="232323"/>
                </a:solidFill>
                <a:latin typeface="Noto Sans"/>
              </a:rPr>
              <a:t>antiandrogens</a:t>
            </a:r>
            <a:r>
              <a:rPr lang="en-US" sz="2800" b="1" dirty="0" smtClean="0">
                <a:solidFill>
                  <a:srgbClr val="232323"/>
                </a:solidFill>
                <a:latin typeface="Noto Sans"/>
              </a:rPr>
              <a:t>.</a:t>
            </a:r>
            <a:endParaRPr lang="en-US" sz="2800" b="1" i="0" dirty="0">
              <a:solidFill>
                <a:srgbClr val="232323"/>
              </a:solidFill>
              <a:effectLst/>
              <a:latin typeface="Noto Sans"/>
            </a:endParaRPr>
          </a:p>
        </p:txBody>
      </p:sp>
    </p:spTree>
    <p:extLst>
      <p:ext uri="{BB962C8B-B14F-4D97-AF65-F5344CB8AC3E}">
        <p14:creationId xmlns:p14="http://schemas.microsoft.com/office/powerpoint/2010/main" val="244243551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8967" y="673768"/>
            <a:ext cx="10988843" cy="5262979"/>
          </a:xfrm>
          <a:prstGeom prst="rect">
            <a:avLst/>
          </a:prstGeom>
        </p:spPr>
        <p:txBody>
          <a:bodyPr wrap="square">
            <a:spAutoFit/>
          </a:bodyPr>
          <a:lstStyle/>
          <a:p>
            <a:r>
              <a:rPr lang="en-US" sz="2800" b="1" dirty="0" smtClean="0">
                <a:solidFill>
                  <a:srgbClr val="232323"/>
                </a:solidFill>
                <a:latin typeface="Noto Sans"/>
              </a:rPr>
              <a:t>A </a:t>
            </a:r>
            <a:r>
              <a:rPr lang="en-US" sz="2800" b="1" dirty="0">
                <a:solidFill>
                  <a:srgbClr val="FF0000"/>
                </a:solidFill>
                <a:latin typeface="Noto Sans"/>
              </a:rPr>
              <a:t>glucocorticoid therapeutic </a:t>
            </a:r>
            <a:r>
              <a:rPr lang="en-US" sz="2800" b="1" dirty="0" smtClean="0">
                <a:solidFill>
                  <a:srgbClr val="FF0000"/>
                </a:solidFill>
                <a:latin typeface="Noto Sans"/>
              </a:rPr>
              <a:t>trial</a:t>
            </a:r>
          </a:p>
          <a:p>
            <a:pPr algn="just"/>
            <a:r>
              <a:rPr lang="en-US" sz="2800" b="1" dirty="0" smtClean="0">
                <a:solidFill>
                  <a:srgbClr val="FF0000"/>
                </a:solidFill>
                <a:latin typeface="Noto Sans"/>
              </a:rPr>
              <a:t> </a:t>
            </a:r>
            <a:r>
              <a:rPr lang="en-US" sz="2800" b="1" dirty="0">
                <a:solidFill>
                  <a:srgbClr val="232323"/>
                </a:solidFill>
                <a:latin typeface="Noto Sans"/>
              </a:rPr>
              <a:t>may be considered in the unusual situation of the </a:t>
            </a:r>
            <a:r>
              <a:rPr lang="en-US" sz="2800" b="1" dirty="0" err="1">
                <a:solidFill>
                  <a:srgbClr val="FF0000"/>
                </a:solidFill>
                <a:latin typeface="Noto Sans"/>
              </a:rPr>
              <a:t>nonobese</a:t>
            </a:r>
            <a:r>
              <a:rPr lang="en-US" sz="2800" b="1" dirty="0">
                <a:solidFill>
                  <a:srgbClr val="FF0000"/>
                </a:solidFill>
                <a:latin typeface="Noto Sans"/>
              </a:rPr>
              <a:t> patient </a:t>
            </a:r>
            <a:r>
              <a:rPr lang="en-US" sz="2800" b="1" dirty="0">
                <a:solidFill>
                  <a:srgbClr val="232323"/>
                </a:solidFill>
                <a:latin typeface="Noto Sans"/>
              </a:rPr>
              <a:t>whose PCOS seems solely due to functional adrenal hyperandrogenism (as occurs in 5 percent of </a:t>
            </a:r>
            <a:r>
              <a:rPr lang="en-US" sz="2800" b="1" dirty="0" smtClean="0">
                <a:solidFill>
                  <a:srgbClr val="232323"/>
                </a:solidFill>
                <a:latin typeface="Noto Sans"/>
              </a:rPr>
              <a:t>PCOS) .This </a:t>
            </a:r>
            <a:r>
              <a:rPr lang="en-US" sz="2800" b="1" dirty="0">
                <a:solidFill>
                  <a:srgbClr val="232323"/>
                </a:solidFill>
                <a:latin typeface="Noto Sans"/>
              </a:rPr>
              <a:t>possibility is raised if the patient does not experience normalization of serum testosterone during treatment with COCs and confirmed if other causes of hyperandrogenism are excluded during a thorough endocrine evaluation, including a dexamethasone-androgen suppression </a:t>
            </a:r>
            <a:r>
              <a:rPr lang="en-US" sz="2800" b="1" dirty="0" smtClean="0">
                <a:solidFill>
                  <a:srgbClr val="232323"/>
                </a:solidFill>
                <a:latin typeface="Noto Sans"/>
              </a:rPr>
              <a:t>test. </a:t>
            </a:r>
            <a:r>
              <a:rPr lang="en-US" sz="2800" b="1" dirty="0">
                <a:solidFill>
                  <a:srgbClr val="232323"/>
                </a:solidFill>
                <a:latin typeface="Noto Sans"/>
              </a:rPr>
              <a:t>If glucocorticoids are used, they should be given under the supervision of an endocrinologist at low doses </a:t>
            </a:r>
            <a:r>
              <a:rPr lang="en-US" sz="2800" b="1" dirty="0" smtClean="0">
                <a:solidFill>
                  <a:srgbClr val="232323"/>
                </a:solidFill>
                <a:latin typeface="Noto Sans"/>
              </a:rPr>
              <a:t>and </a:t>
            </a:r>
            <a:r>
              <a:rPr lang="en-US" sz="2800" b="1" dirty="0">
                <a:solidFill>
                  <a:srgbClr val="232323"/>
                </a:solidFill>
                <a:latin typeface="Noto Sans"/>
              </a:rPr>
              <a:t>should not be administered for more than a few </a:t>
            </a:r>
            <a:r>
              <a:rPr lang="en-US" sz="2800" b="1" dirty="0" smtClean="0">
                <a:solidFill>
                  <a:srgbClr val="232323"/>
                </a:solidFill>
                <a:latin typeface="Noto Sans"/>
              </a:rPr>
              <a:t>months.</a:t>
            </a:r>
            <a:endParaRPr lang="en-US" sz="2800" b="1" dirty="0"/>
          </a:p>
        </p:txBody>
      </p:sp>
    </p:spTree>
    <p:extLst>
      <p:ext uri="{BB962C8B-B14F-4D97-AF65-F5344CB8AC3E}">
        <p14:creationId xmlns:p14="http://schemas.microsoft.com/office/powerpoint/2010/main" val="1334875103"/>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2505" y="657727"/>
            <a:ext cx="10635915" cy="3108543"/>
          </a:xfrm>
          <a:prstGeom prst="rect">
            <a:avLst/>
          </a:prstGeom>
        </p:spPr>
        <p:txBody>
          <a:bodyPr wrap="square">
            <a:spAutoFit/>
          </a:bodyPr>
          <a:lstStyle/>
          <a:p>
            <a:r>
              <a:rPr lang="en-US" sz="2800" b="1" dirty="0">
                <a:solidFill>
                  <a:srgbClr val="0070C0"/>
                </a:solidFill>
                <a:latin typeface="Noto Sans"/>
              </a:rPr>
              <a:t>ADDITIONAL MEASURES FOR SPECIFIC SYMPTOMS</a:t>
            </a:r>
          </a:p>
          <a:p>
            <a:r>
              <a:rPr lang="en-US" sz="2800" b="1" dirty="0">
                <a:solidFill>
                  <a:srgbClr val="232323"/>
                </a:solidFill>
                <a:latin typeface="Noto Sans"/>
              </a:rPr>
              <a:t>Hirsutism </a:t>
            </a:r>
            <a:r>
              <a:rPr lang="en-US" sz="2800" b="1" dirty="0" smtClean="0">
                <a:solidFill>
                  <a:srgbClr val="232323"/>
                </a:solidFill>
                <a:latin typeface="Noto Sans"/>
              </a:rPr>
              <a:t>—</a:t>
            </a:r>
            <a:r>
              <a:rPr lang="en-US" sz="2800" b="1" dirty="0">
                <a:solidFill>
                  <a:srgbClr val="232323"/>
                </a:solidFill>
                <a:latin typeface="Noto Sans"/>
              </a:rPr>
              <a:t> If hirsutism is not controlled satisfactorily within six months with both cosmetic measures and estrogen-progestin combination oral contraceptives (COCs), or the alternative treatments outlined above, then additional treatments can be added </a:t>
            </a:r>
            <a:r>
              <a:rPr lang="en-US" sz="2800" b="1" dirty="0" smtClean="0">
                <a:solidFill>
                  <a:srgbClr val="232323"/>
                </a:solidFill>
                <a:latin typeface="Noto Sans"/>
              </a:rPr>
              <a:t>.Options </a:t>
            </a:r>
            <a:r>
              <a:rPr lang="en-US" sz="2800" b="1" dirty="0">
                <a:solidFill>
                  <a:srgbClr val="232323"/>
                </a:solidFill>
                <a:latin typeface="Noto Sans"/>
              </a:rPr>
              <a:t>are direct hair removal measures, hormonal therapy, or </a:t>
            </a:r>
            <a:r>
              <a:rPr lang="en-US" sz="2800" b="1" dirty="0" smtClean="0">
                <a:solidFill>
                  <a:srgbClr val="232323"/>
                </a:solidFill>
                <a:latin typeface="Noto Sans"/>
              </a:rPr>
              <a:t>both.</a:t>
            </a:r>
            <a:endParaRPr lang="en-US" sz="2800" b="1" i="0" dirty="0">
              <a:solidFill>
                <a:srgbClr val="232323"/>
              </a:solidFill>
              <a:effectLst/>
              <a:latin typeface="Noto Sans"/>
            </a:endParaRPr>
          </a:p>
        </p:txBody>
      </p:sp>
    </p:spTree>
    <p:extLst>
      <p:ext uri="{BB962C8B-B14F-4D97-AF65-F5344CB8AC3E}">
        <p14:creationId xmlns:p14="http://schemas.microsoft.com/office/powerpoint/2010/main" val="351814490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58780" y="673769"/>
            <a:ext cx="9240252" cy="4031873"/>
          </a:xfrm>
          <a:prstGeom prst="rect">
            <a:avLst/>
          </a:prstGeom>
        </p:spPr>
        <p:txBody>
          <a:bodyPr wrap="square">
            <a:spAutoFit/>
          </a:bodyPr>
          <a:lstStyle/>
          <a:p>
            <a:pPr algn="just"/>
            <a:r>
              <a:rPr lang="en-US" sz="3200" b="1" dirty="0">
                <a:solidFill>
                  <a:srgbClr val="0070C0"/>
                </a:solidFill>
                <a:latin typeface="Noto Sans"/>
              </a:rPr>
              <a:t>Cosmetic and direct hair removal </a:t>
            </a:r>
            <a:r>
              <a:rPr lang="en-US" sz="3200" b="1" dirty="0">
                <a:solidFill>
                  <a:srgbClr val="232323"/>
                </a:solidFill>
                <a:latin typeface="Noto Sans"/>
              </a:rPr>
              <a:t>measures</a:t>
            </a:r>
            <a:r>
              <a:rPr lang="en-US" sz="3200" dirty="0">
                <a:solidFill>
                  <a:srgbClr val="232323"/>
                </a:solidFill>
                <a:latin typeface="Noto Sans"/>
              </a:rPr>
              <a:t> — </a:t>
            </a:r>
            <a:r>
              <a:rPr lang="en-US" sz="3200" b="1" dirty="0">
                <a:solidFill>
                  <a:srgbClr val="232323"/>
                </a:solidFill>
                <a:latin typeface="Noto Sans"/>
              </a:rPr>
              <a:t>Cosmetic measures to mask and remove excess hair are the cornerstone of all treatments for hirsutism </a:t>
            </a:r>
            <a:r>
              <a:rPr lang="en-US" sz="3200" b="1" dirty="0" smtClean="0">
                <a:solidFill>
                  <a:srgbClr val="232323"/>
                </a:solidFill>
                <a:latin typeface="Noto Sans"/>
              </a:rPr>
              <a:t>.These </a:t>
            </a:r>
            <a:r>
              <a:rPr lang="en-US" sz="3200" b="1" dirty="0">
                <a:solidFill>
                  <a:srgbClr val="232323"/>
                </a:solidFill>
                <a:latin typeface="Noto Sans"/>
              </a:rPr>
              <a:t>measures consist of shaving, chemical depilatory agents, bleaching, and waxing techniques. They provide temporary improvement and can be repeated as necessary</a:t>
            </a:r>
            <a:endParaRPr lang="en-US" sz="3200" b="1" dirty="0"/>
          </a:p>
        </p:txBody>
      </p:sp>
    </p:spTree>
    <p:extLst>
      <p:ext uri="{BB962C8B-B14F-4D97-AF65-F5344CB8AC3E}">
        <p14:creationId xmlns:p14="http://schemas.microsoft.com/office/powerpoint/2010/main" val="3545851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81263"/>
            <a:ext cx="10042358" cy="6494085"/>
          </a:xfrm>
          <a:prstGeom prst="rect">
            <a:avLst/>
          </a:prstGeom>
        </p:spPr>
        <p:txBody>
          <a:bodyPr wrap="square">
            <a:spAutoFit/>
          </a:bodyPr>
          <a:lstStyle/>
          <a:p>
            <a:r>
              <a:rPr lang="en-US" sz="3200" b="1" dirty="0" smtClean="0">
                <a:solidFill>
                  <a:srgbClr val="0070C0"/>
                </a:solidFill>
                <a:latin typeface="Noto Sans"/>
              </a:rPr>
              <a:t>Clinical life long implications of PCOS </a:t>
            </a:r>
          </a:p>
          <a:p>
            <a:r>
              <a:rPr lang="en-US" sz="2800" b="1" dirty="0" smtClean="0">
                <a:solidFill>
                  <a:srgbClr val="232323"/>
                </a:solidFill>
                <a:latin typeface="Noto Sans"/>
              </a:rPr>
              <a:t>increased </a:t>
            </a:r>
            <a:r>
              <a:rPr lang="en-US" sz="2800" b="1" dirty="0">
                <a:solidFill>
                  <a:srgbClr val="232323"/>
                </a:solidFill>
                <a:latin typeface="Noto Sans"/>
              </a:rPr>
              <a:t>risk </a:t>
            </a:r>
            <a:r>
              <a:rPr lang="en-US" sz="2800" b="1" dirty="0" smtClean="0">
                <a:solidFill>
                  <a:srgbClr val="232323"/>
                </a:solidFill>
                <a:latin typeface="Noto Sans"/>
              </a:rPr>
              <a:t>for</a:t>
            </a:r>
            <a:r>
              <a:rPr lang="en-US" sz="2800" b="1" dirty="0">
                <a:solidFill>
                  <a:srgbClr val="232323"/>
                </a:solidFill>
                <a:latin typeface="Noto Sans"/>
              </a:rPr>
              <a:t> metabolic syndrome</a:t>
            </a:r>
            <a:endParaRPr lang="en-US" sz="2800" b="1" dirty="0" smtClean="0">
              <a:solidFill>
                <a:srgbClr val="232323"/>
              </a:solidFill>
              <a:latin typeface="Noto Sans"/>
            </a:endParaRPr>
          </a:p>
          <a:p>
            <a:r>
              <a:rPr lang="en-US" sz="2800" b="1" dirty="0" smtClean="0">
                <a:solidFill>
                  <a:srgbClr val="232323"/>
                </a:solidFill>
                <a:latin typeface="Noto Sans"/>
              </a:rPr>
              <a:t>type </a:t>
            </a:r>
            <a:r>
              <a:rPr lang="en-US" sz="2800" b="1" dirty="0">
                <a:solidFill>
                  <a:srgbClr val="232323"/>
                </a:solidFill>
                <a:latin typeface="Noto Sans"/>
              </a:rPr>
              <a:t>2 diabetes </a:t>
            </a:r>
            <a:r>
              <a:rPr lang="en-US" sz="2800" b="1" dirty="0" smtClean="0">
                <a:solidFill>
                  <a:srgbClr val="232323"/>
                </a:solidFill>
                <a:latin typeface="Noto Sans"/>
              </a:rPr>
              <a:t>mellitus</a:t>
            </a:r>
          </a:p>
          <a:p>
            <a:r>
              <a:rPr lang="en-US" sz="2800" b="1" dirty="0" smtClean="0">
                <a:solidFill>
                  <a:srgbClr val="232323"/>
                </a:solidFill>
                <a:latin typeface="Noto Sans"/>
              </a:rPr>
              <a:t>cardiovascular disease  </a:t>
            </a:r>
          </a:p>
          <a:p>
            <a:r>
              <a:rPr lang="en-US" sz="2800" b="1" dirty="0" smtClean="0">
                <a:solidFill>
                  <a:srgbClr val="232323"/>
                </a:solidFill>
                <a:latin typeface="Noto Sans"/>
              </a:rPr>
              <a:t>endometrial </a:t>
            </a:r>
            <a:r>
              <a:rPr lang="en-US" sz="2800" b="1" dirty="0">
                <a:solidFill>
                  <a:srgbClr val="232323"/>
                </a:solidFill>
                <a:latin typeface="Noto Sans"/>
              </a:rPr>
              <a:t>carcinoma</a:t>
            </a:r>
            <a:r>
              <a:rPr lang="en-US" sz="3200" b="1" dirty="0">
                <a:solidFill>
                  <a:srgbClr val="232323"/>
                </a:solidFill>
                <a:latin typeface="Noto Sans"/>
              </a:rPr>
              <a:t> </a:t>
            </a:r>
            <a:endParaRPr lang="en-US" sz="3200" b="1" dirty="0" smtClean="0">
              <a:solidFill>
                <a:srgbClr val="232323"/>
              </a:solidFill>
              <a:latin typeface="Noto Sans"/>
            </a:endParaRPr>
          </a:p>
          <a:p>
            <a:pPr algn="just"/>
            <a:r>
              <a:rPr lang="en-US" sz="3200" b="1" dirty="0" smtClean="0">
                <a:solidFill>
                  <a:prstClr val="black"/>
                </a:solidFill>
              </a:rPr>
              <a:t>The </a:t>
            </a:r>
            <a:r>
              <a:rPr lang="en-US" sz="3200" b="1" dirty="0">
                <a:solidFill>
                  <a:prstClr val="black"/>
                </a:solidFill>
              </a:rPr>
              <a:t>cause of PCOS is unknown. Considerable evidence suggests that it arises as a complex trait with contributions from both heritable and </a:t>
            </a:r>
            <a:r>
              <a:rPr lang="en-US" sz="3200" b="1" dirty="0" err="1">
                <a:solidFill>
                  <a:prstClr val="black"/>
                </a:solidFill>
              </a:rPr>
              <a:t>nonheritable</a:t>
            </a:r>
            <a:r>
              <a:rPr lang="en-US" sz="3200" b="1" dirty="0">
                <a:solidFill>
                  <a:prstClr val="black"/>
                </a:solidFill>
              </a:rPr>
              <a:t> intrauterine and </a:t>
            </a:r>
            <a:r>
              <a:rPr lang="en-US" sz="3200" b="1" dirty="0" err="1">
                <a:solidFill>
                  <a:prstClr val="black"/>
                </a:solidFill>
              </a:rPr>
              <a:t>extrauterine</a:t>
            </a:r>
            <a:r>
              <a:rPr lang="en-US" sz="3200" b="1" dirty="0">
                <a:solidFill>
                  <a:prstClr val="black"/>
                </a:solidFill>
              </a:rPr>
              <a:t> </a:t>
            </a:r>
            <a:r>
              <a:rPr lang="en-US" sz="3200" b="1" dirty="0" smtClean="0">
                <a:solidFill>
                  <a:prstClr val="black"/>
                </a:solidFill>
              </a:rPr>
              <a:t>factors. </a:t>
            </a:r>
            <a:r>
              <a:rPr lang="en-US" sz="3200" b="1" dirty="0">
                <a:solidFill>
                  <a:prstClr val="black"/>
                </a:solidFill>
              </a:rPr>
              <a:t>Functional ovarian hyperandrogenism is usually the major source of the androgen excess and can account for the major features of the syndrome (</a:t>
            </a:r>
            <a:r>
              <a:rPr lang="en-US" sz="3200" b="1" dirty="0" err="1">
                <a:solidFill>
                  <a:prstClr val="black"/>
                </a:solidFill>
              </a:rPr>
              <a:t>ie</a:t>
            </a:r>
            <a:r>
              <a:rPr lang="en-US" sz="3200" b="1" dirty="0">
                <a:solidFill>
                  <a:prstClr val="black"/>
                </a:solidFill>
              </a:rPr>
              <a:t>, hirsutism, anovulation, and polycystic ovaries)</a:t>
            </a:r>
          </a:p>
        </p:txBody>
      </p:sp>
      <p:sp>
        <p:nvSpPr>
          <p:cNvPr id="3" name="Date Placeholder 2"/>
          <p:cNvSpPr>
            <a:spLocks noGrp="1"/>
          </p:cNvSpPr>
          <p:nvPr>
            <p:ph type="dt" sz="half" idx="10"/>
          </p:nvPr>
        </p:nvSpPr>
        <p:spPr/>
        <p:txBody>
          <a:bodyPr/>
          <a:lstStyle/>
          <a:p>
            <a:fld id="{032BE300-B823-4F4A-A013-E210F70C527F}"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6</a:t>
            </a:fld>
            <a:endParaRPr lang="en-US"/>
          </a:p>
        </p:txBody>
      </p:sp>
    </p:spTree>
    <p:extLst>
      <p:ext uri="{BB962C8B-B14F-4D97-AF65-F5344CB8AC3E}">
        <p14:creationId xmlns:p14="http://schemas.microsoft.com/office/powerpoint/2010/main" val="344434358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1263" y="625642"/>
            <a:ext cx="9817769" cy="3600986"/>
          </a:xfrm>
          <a:prstGeom prst="rect">
            <a:avLst/>
          </a:prstGeom>
        </p:spPr>
        <p:txBody>
          <a:bodyPr wrap="square">
            <a:spAutoFit/>
          </a:bodyPr>
          <a:lstStyle/>
          <a:p>
            <a:r>
              <a:rPr lang="en-US" sz="3200" b="1" dirty="0" smtClean="0">
                <a:solidFill>
                  <a:srgbClr val="0070C0"/>
                </a:solidFill>
                <a:latin typeface="Noto Sans"/>
              </a:rPr>
              <a:t>Other treatments</a:t>
            </a:r>
          </a:p>
          <a:p>
            <a:r>
              <a:rPr lang="en-US" sz="2800" b="1" dirty="0" smtClean="0">
                <a:solidFill>
                  <a:srgbClr val="232323"/>
                </a:solidFill>
                <a:latin typeface="Noto Sans"/>
              </a:rPr>
              <a:t> </a:t>
            </a:r>
            <a:r>
              <a:rPr lang="en-US" sz="2800" b="1" dirty="0">
                <a:solidFill>
                  <a:srgbClr val="232323"/>
                </a:solidFill>
                <a:latin typeface="Noto Sans"/>
              </a:rPr>
              <a:t>results in approximately a 30 to 70 percent reduction of hirsutism. While these treatments are efficacious alone, they are most effective when combined with medical therapy to minimize hair regrowth </a:t>
            </a:r>
            <a:r>
              <a:rPr lang="en-US" sz="2800" b="1" dirty="0" smtClean="0">
                <a:solidFill>
                  <a:srgbClr val="232323"/>
                </a:solidFill>
                <a:latin typeface="Noto Sans"/>
              </a:rPr>
              <a:t>:</a:t>
            </a:r>
            <a:endParaRPr lang="en-US" sz="2800" b="1" dirty="0">
              <a:solidFill>
                <a:srgbClr val="232323"/>
              </a:solidFill>
              <a:latin typeface="Noto Sans"/>
            </a:endParaRPr>
          </a:p>
          <a:p>
            <a:r>
              <a:rPr lang="en-US" sz="2800" b="1" dirty="0">
                <a:solidFill>
                  <a:srgbClr val="232323"/>
                </a:solidFill>
                <a:latin typeface="Times New Roman" panose="02020603050405020304" pitchFamily="18" charset="0"/>
              </a:rPr>
              <a:t>●</a:t>
            </a:r>
            <a:r>
              <a:rPr lang="en-US" sz="2800" b="1" u="sng" dirty="0" err="1">
                <a:solidFill>
                  <a:srgbClr val="005B92"/>
                </a:solidFill>
                <a:latin typeface="Noto Sans"/>
                <a:hlinkClick r:id="rId2"/>
              </a:rPr>
              <a:t>Eflornithine</a:t>
            </a:r>
            <a:r>
              <a:rPr lang="en-US" sz="2800" b="1" dirty="0">
                <a:solidFill>
                  <a:srgbClr val="232323"/>
                </a:solidFill>
                <a:latin typeface="Noto Sans"/>
              </a:rPr>
              <a:t> hydrochloride cream (</a:t>
            </a:r>
            <a:r>
              <a:rPr lang="en-US" sz="2800" b="1" dirty="0" err="1">
                <a:solidFill>
                  <a:srgbClr val="232323"/>
                </a:solidFill>
                <a:latin typeface="Noto Sans"/>
              </a:rPr>
              <a:t>Vaniqa</a:t>
            </a:r>
            <a:r>
              <a:rPr lang="en-US" sz="2800" b="1" dirty="0">
                <a:solidFill>
                  <a:srgbClr val="232323"/>
                </a:solidFill>
                <a:latin typeface="Noto Sans"/>
              </a:rPr>
              <a:t>) is a topical agent available by prescription that is </a:t>
            </a:r>
            <a:r>
              <a:rPr lang="en-US" sz="2800" b="1" dirty="0" smtClean="0">
                <a:solidFill>
                  <a:srgbClr val="232323"/>
                </a:solidFill>
                <a:latin typeface="Noto Sans"/>
              </a:rPr>
              <a:t>FDA approved </a:t>
            </a:r>
            <a:r>
              <a:rPr lang="en-US" sz="2800" b="1" dirty="0">
                <a:solidFill>
                  <a:srgbClr val="232323"/>
                </a:solidFill>
                <a:latin typeface="Noto Sans"/>
              </a:rPr>
              <a:t>for the reduction of unwanted facial hair in </a:t>
            </a:r>
            <a:r>
              <a:rPr lang="en-US" sz="2800" b="1" dirty="0" smtClean="0">
                <a:solidFill>
                  <a:srgbClr val="232323"/>
                </a:solidFill>
                <a:latin typeface="Noto Sans"/>
              </a:rPr>
              <a:t>women.</a:t>
            </a:r>
            <a:endParaRPr lang="en-US" sz="2800" b="1" i="0" dirty="0">
              <a:solidFill>
                <a:srgbClr val="232323"/>
              </a:solidFill>
              <a:effectLst/>
              <a:latin typeface="Noto Sans"/>
            </a:endParaRPr>
          </a:p>
        </p:txBody>
      </p:sp>
    </p:spTree>
    <p:extLst>
      <p:ext uri="{BB962C8B-B14F-4D97-AF65-F5344CB8AC3E}">
        <p14:creationId xmlns:p14="http://schemas.microsoft.com/office/powerpoint/2010/main" val="223920952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1053" y="705853"/>
            <a:ext cx="8742947" cy="3600986"/>
          </a:xfrm>
          <a:prstGeom prst="rect">
            <a:avLst/>
          </a:prstGeom>
        </p:spPr>
        <p:txBody>
          <a:bodyPr wrap="square">
            <a:spAutoFit/>
          </a:bodyPr>
          <a:lstStyle/>
          <a:p>
            <a:r>
              <a:rPr lang="en-US" sz="3200" b="1" dirty="0" err="1" smtClean="0">
                <a:solidFill>
                  <a:srgbClr val="0070C0"/>
                </a:solidFill>
                <a:latin typeface="Noto Sans"/>
              </a:rPr>
              <a:t>Photoepilation</a:t>
            </a:r>
            <a:r>
              <a:rPr lang="en-US" sz="3200" b="1" dirty="0">
                <a:solidFill>
                  <a:srgbClr val="0070C0"/>
                </a:solidFill>
                <a:latin typeface="Noto Sans"/>
              </a:rPr>
              <a:t> </a:t>
            </a:r>
            <a:r>
              <a:rPr lang="en-US" sz="2800" b="1" dirty="0">
                <a:solidFill>
                  <a:srgbClr val="232323"/>
                </a:solidFill>
                <a:latin typeface="Noto Sans"/>
              </a:rPr>
              <a:t>(laser and intense pulsed </a:t>
            </a:r>
            <a:r>
              <a:rPr lang="en-US" sz="2800" b="1" dirty="0" smtClean="0">
                <a:solidFill>
                  <a:srgbClr val="232323"/>
                </a:solidFill>
                <a:latin typeface="Noto Sans"/>
              </a:rPr>
              <a:t>light)</a:t>
            </a:r>
          </a:p>
          <a:p>
            <a:r>
              <a:rPr lang="en-US" sz="2800" b="1" dirty="0" smtClean="0">
                <a:solidFill>
                  <a:srgbClr val="232323"/>
                </a:solidFill>
                <a:latin typeface="Noto Sans"/>
              </a:rPr>
              <a:t>reduces </a:t>
            </a:r>
            <a:r>
              <a:rPr lang="en-US" sz="2800" b="1" dirty="0">
                <a:solidFill>
                  <a:srgbClr val="232323"/>
                </a:solidFill>
                <a:latin typeface="Noto Sans"/>
              </a:rPr>
              <a:t>hair permanently by thermal destruction of the dermal papilla </a:t>
            </a:r>
            <a:r>
              <a:rPr lang="en-US" sz="2800" b="1" dirty="0" smtClean="0">
                <a:solidFill>
                  <a:srgbClr val="232323"/>
                </a:solidFill>
                <a:latin typeface="Noto Sans"/>
              </a:rPr>
              <a:t>.FDA-approved </a:t>
            </a:r>
            <a:r>
              <a:rPr lang="en-US" sz="2800" b="1" dirty="0">
                <a:solidFill>
                  <a:srgbClr val="232323"/>
                </a:solidFill>
                <a:latin typeface="Noto Sans"/>
              </a:rPr>
              <a:t>devices will permanently reduce hair density by 30 percent or more with three to four treatments of a site. This treatment can only be applied to a limited area but is nevertheless a more efficient means of hair removal than </a:t>
            </a:r>
            <a:r>
              <a:rPr lang="en-US" sz="2800" b="1" dirty="0" smtClean="0">
                <a:solidFill>
                  <a:srgbClr val="232323"/>
                </a:solidFill>
                <a:latin typeface="Noto Sans"/>
              </a:rPr>
              <a:t>electrolysis.</a:t>
            </a:r>
            <a:endParaRPr lang="en-US" sz="2800" b="1" dirty="0"/>
          </a:p>
        </p:txBody>
      </p:sp>
    </p:spTree>
    <p:extLst>
      <p:ext uri="{BB962C8B-B14F-4D97-AF65-F5344CB8AC3E}">
        <p14:creationId xmlns:p14="http://schemas.microsoft.com/office/powerpoint/2010/main" val="171052733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1684" y="930442"/>
            <a:ext cx="9737558" cy="4524315"/>
          </a:xfrm>
          <a:prstGeom prst="rect">
            <a:avLst/>
          </a:prstGeom>
        </p:spPr>
        <p:txBody>
          <a:bodyPr wrap="square">
            <a:spAutoFit/>
          </a:bodyPr>
          <a:lstStyle/>
          <a:p>
            <a:r>
              <a:rPr lang="en-US" sz="3200" b="1" dirty="0">
                <a:solidFill>
                  <a:srgbClr val="0070C0"/>
                </a:solidFill>
                <a:latin typeface="Noto Sans"/>
              </a:rPr>
              <a:t>Electrolysis</a:t>
            </a:r>
            <a:r>
              <a:rPr lang="en-US" sz="3200" b="1" dirty="0">
                <a:solidFill>
                  <a:srgbClr val="232323"/>
                </a:solidFill>
                <a:latin typeface="Noto Sans"/>
              </a:rPr>
              <a:t> </a:t>
            </a:r>
            <a:endParaRPr lang="en-US" sz="3200" b="1" dirty="0" smtClean="0">
              <a:solidFill>
                <a:srgbClr val="232323"/>
              </a:solidFill>
              <a:latin typeface="Noto Sans"/>
            </a:endParaRPr>
          </a:p>
          <a:p>
            <a:pPr algn="just"/>
            <a:r>
              <a:rPr lang="en-US" sz="3200" b="1" dirty="0" smtClean="0">
                <a:solidFill>
                  <a:srgbClr val="232323"/>
                </a:solidFill>
                <a:latin typeface="Noto Sans"/>
              </a:rPr>
              <a:t>can </a:t>
            </a:r>
            <a:r>
              <a:rPr lang="en-US" sz="3200" b="1" dirty="0">
                <a:solidFill>
                  <a:srgbClr val="232323"/>
                </a:solidFill>
                <a:latin typeface="Noto Sans"/>
              </a:rPr>
              <a:t>remove hair permanently because it destroys the dermal papilla. It is a slow, expensive therapy that can be uncomfortable and occasionally causes scarring. Because of the expense and discomfort, electrolysis is generally only practical for treating limited areas of the body. It is the preferred method for direct hair reduction in blond- or white-haired women. </a:t>
            </a:r>
            <a:endParaRPr lang="en-US" sz="3200" b="1" dirty="0"/>
          </a:p>
        </p:txBody>
      </p:sp>
    </p:spTree>
    <p:extLst>
      <p:ext uri="{BB962C8B-B14F-4D97-AF65-F5344CB8AC3E}">
        <p14:creationId xmlns:p14="http://schemas.microsoft.com/office/powerpoint/2010/main" val="366517128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0842" y="433137"/>
            <a:ext cx="11309683" cy="4955203"/>
          </a:xfrm>
          <a:prstGeom prst="rect">
            <a:avLst/>
          </a:prstGeom>
        </p:spPr>
        <p:txBody>
          <a:bodyPr wrap="square">
            <a:spAutoFit/>
          </a:bodyPr>
          <a:lstStyle/>
          <a:p>
            <a:r>
              <a:rPr lang="en-US" sz="3600" b="1" i="0" dirty="0" smtClean="0">
                <a:solidFill>
                  <a:srgbClr val="0070C0"/>
                </a:solidFill>
                <a:effectLst/>
                <a:latin typeface="Noto Sans"/>
              </a:rPr>
              <a:t>Obesity and insulin resistance</a:t>
            </a:r>
            <a:r>
              <a:rPr lang="en-US" sz="2800" b="1" i="0" dirty="0" smtClean="0">
                <a:solidFill>
                  <a:srgbClr val="232323"/>
                </a:solidFill>
                <a:effectLst/>
                <a:latin typeface="Noto Sans"/>
              </a:rPr>
              <a:t> </a:t>
            </a:r>
          </a:p>
          <a:p>
            <a:r>
              <a:rPr lang="en-US" sz="2800" b="1" i="0" dirty="0" smtClean="0">
                <a:solidFill>
                  <a:srgbClr val="232323"/>
                </a:solidFill>
                <a:effectLst/>
                <a:latin typeface="Noto Sans"/>
              </a:rPr>
              <a:t> Obesity is an important contributor to the insulin resistance of PCOS, although the insulin resistance is disproportionately greater than can be explained simply by the degree of adiposity. Insulin resistance is commonly manifested as </a:t>
            </a:r>
            <a:r>
              <a:rPr lang="en-US" sz="2800" b="1" i="0" dirty="0" err="1" smtClean="0">
                <a:solidFill>
                  <a:srgbClr val="FF0000"/>
                </a:solidFill>
                <a:effectLst/>
                <a:latin typeface="Noto Sans"/>
              </a:rPr>
              <a:t>acanthosis</a:t>
            </a:r>
            <a:r>
              <a:rPr lang="en-US" sz="2800" b="1" i="0" dirty="0" smtClean="0">
                <a:solidFill>
                  <a:srgbClr val="FF0000"/>
                </a:solidFill>
                <a:effectLst/>
                <a:latin typeface="Noto Sans"/>
              </a:rPr>
              <a:t> </a:t>
            </a:r>
            <a:r>
              <a:rPr lang="en-US" sz="2800" b="1" i="0" dirty="0" err="1" smtClean="0">
                <a:solidFill>
                  <a:srgbClr val="FF0000"/>
                </a:solidFill>
                <a:effectLst/>
                <a:latin typeface="Noto Sans"/>
              </a:rPr>
              <a:t>nigricans</a:t>
            </a:r>
            <a:r>
              <a:rPr lang="en-US" sz="2800" b="1" i="0" dirty="0" smtClean="0">
                <a:solidFill>
                  <a:srgbClr val="FF0000"/>
                </a:solidFill>
                <a:effectLst/>
                <a:latin typeface="Noto Sans"/>
              </a:rPr>
              <a:t> </a:t>
            </a:r>
            <a:r>
              <a:rPr lang="en-US" sz="2800" b="1" i="0" dirty="0" smtClean="0">
                <a:solidFill>
                  <a:srgbClr val="232323"/>
                </a:solidFill>
                <a:effectLst/>
                <a:latin typeface="Noto Sans"/>
              </a:rPr>
              <a:t>and </a:t>
            </a:r>
            <a:r>
              <a:rPr lang="en-US" sz="2800" b="1" i="0" dirty="0" smtClean="0">
                <a:solidFill>
                  <a:srgbClr val="FF0000"/>
                </a:solidFill>
                <a:effectLst/>
                <a:latin typeface="Noto Sans"/>
              </a:rPr>
              <a:t>metabolic syndrome</a:t>
            </a:r>
            <a:r>
              <a:rPr lang="en-US" sz="2800" b="1" i="0" dirty="0" smtClean="0">
                <a:solidFill>
                  <a:srgbClr val="232323"/>
                </a:solidFill>
                <a:effectLst/>
                <a:latin typeface="Noto Sans"/>
              </a:rPr>
              <a:t>, although it may exist in the absence of these clinical findings</a:t>
            </a:r>
            <a:r>
              <a:rPr lang="en-US" sz="2800" b="1" i="0" dirty="0" smtClean="0">
                <a:solidFill>
                  <a:srgbClr val="0070C0"/>
                </a:solidFill>
                <a:effectLst/>
                <a:latin typeface="Noto Sans"/>
              </a:rPr>
              <a:t>. Diet and exercise are first-line treatment to address obesity in adolescents </a:t>
            </a:r>
            <a:r>
              <a:rPr lang="en-US" sz="2800" b="1" i="0" dirty="0" smtClean="0">
                <a:solidFill>
                  <a:srgbClr val="232323"/>
                </a:solidFill>
                <a:effectLst/>
                <a:latin typeface="Noto Sans"/>
              </a:rPr>
              <a:t>with PCOS. </a:t>
            </a:r>
            <a:r>
              <a:rPr lang="en-US" sz="2800" b="1" i="0" u="sng" dirty="0" smtClean="0">
                <a:solidFill>
                  <a:srgbClr val="005B92"/>
                </a:solidFill>
                <a:effectLst/>
                <a:latin typeface="Noto Sans"/>
                <a:hlinkClick r:id="rId2"/>
              </a:rPr>
              <a:t>Metformin</a:t>
            </a:r>
            <a:r>
              <a:rPr lang="en-US" sz="2800" b="1" i="0" dirty="0" smtClean="0">
                <a:solidFill>
                  <a:srgbClr val="232323"/>
                </a:solidFill>
                <a:effectLst/>
                <a:latin typeface="Noto Sans"/>
              </a:rPr>
              <a:t> is appropriate for patients with impaired glucose tolerance as an adjunct to lifestyle management and, usually, COCs.</a:t>
            </a:r>
            <a:endParaRPr lang="en-US" sz="2800" b="1" dirty="0"/>
          </a:p>
        </p:txBody>
      </p:sp>
      <p:sp>
        <p:nvSpPr>
          <p:cNvPr id="3" name="Date Placeholder 2"/>
          <p:cNvSpPr>
            <a:spLocks noGrp="1"/>
          </p:cNvSpPr>
          <p:nvPr>
            <p:ph type="dt" sz="half" idx="10"/>
          </p:nvPr>
        </p:nvSpPr>
        <p:spPr/>
        <p:txBody>
          <a:bodyPr/>
          <a:lstStyle/>
          <a:p>
            <a:fld id="{2E3D5954-06A0-49A9-BBC7-BA221E57A991}"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63</a:t>
            </a:fld>
            <a:endParaRPr lang="en-US"/>
          </a:p>
        </p:txBody>
      </p:sp>
    </p:spTree>
    <p:extLst>
      <p:ext uri="{BB962C8B-B14F-4D97-AF65-F5344CB8AC3E}">
        <p14:creationId xmlns:p14="http://schemas.microsoft.com/office/powerpoint/2010/main" val="130788756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73849"/>
            <a:ext cx="10612201" cy="2492990"/>
          </a:xfrm>
          <a:prstGeom prst="rect">
            <a:avLst/>
          </a:prstGeom>
        </p:spPr>
        <p:txBody>
          <a:bodyPr wrap="none">
            <a:spAutoFit/>
          </a:bodyPr>
          <a:lstStyle/>
          <a:p>
            <a:r>
              <a:rPr lang="en-US" sz="3600" b="1" dirty="0" smtClean="0">
                <a:solidFill>
                  <a:srgbClr val="0070C0"/>
                </a:solidFill>
                <a:latin typeface="Noto Sans"/>
              </a:rPr>
              <a:t>Obesity and insulin resistance</a:t>
            </a:r>
          </a:p>
          <a:p>
            <a:r>
              <a:rPr lang="en-US" sz="2400" b="1" dirty="0" smtClean="0">
                <a:solidFill>
                  <a:srgbClr val="232323"/>
                </a:solidFill>
                <a:latin typeface="Noto Sans"/>
              </a:rPr>
              <a:t>weight management</a:t>
            </a:r>
          </a:p>
          <a:p>
            <a:r>
              <a:rPr lang="en-US" sz="2400" b="1" dirty="0" smtClean="0">
                <a:solidFill>
                  <a:srgbClr val="232323"/>
                </a:solidFill>
                <a:latin typeface="Noto Sans"/>
              </a:rPr>
              <a:t>Substantial</a:t>
            </a:r>
            <a:r>
              <a:rPr lang="en-US" sz="2400" dirty="0" smtClean="0">
                <a:solidFill>
                  <a:srgbClr val="232323"/>
                </a:solidFill>
                <a:latin typeface="Noto Sans"/>
              </a:rPr>
              <a:t> </a:t>
            </a:r>
            <a:r>
              <a:rPr lang="en-US" sz="2400" b="1" dirty="0" smtClean="0">
                <a:solidFill>
                  <a:srgbClr val="232323"/>
                </a:solidFill>
                <a:latin typeface="Noto Sans"/>
              </a:rPr>
              <a:t>and sustained improvements in weight or glycemic control</a:t>
            </a:r>
          </a:p>
          <a:p>
            <a:r>
              <a:rPr lang="en-US" sz="2400" b="1" dirty="0" smtClean="0">
                <a:solidFill>
                  <a:srgbClr val="232323"/>
                </a:solidFill>
                <a:latin typeface="Noto Sans"/>
              </a:rPr>
              <a:t>Bariatric surgery has led to improvement in hirsutism, androgen levels,</a:t>
            </a:r>
          </a:p>
          <a:p>
            <a:r>
              <a:rPr lang="en-US" sz="2400" b="1" dirty="0" smtClean="0">
                <a:solidFill>
                  <a:srgbClr val="232323"/>
                </a:solidFill>
                <a:latin typeface="Noto Sans"/>
              </a:rPr>
              <a:t> and </a:t>
            </a:r>
            <a:r>
              <a:rPr lang="en-US" sz="2400" b="1" dirty="0" err="1" smtClean="0">
                <a:solidFill>
                  <a:srgbClr val="232323"/>
                </a:solidFill>
                <a:latin typeface="Noto Sans"/>
              </a:rPr>
              <a:t>mense</a:t>
            </a:r>
            <a:r>
              <a:rPr lang="en-US" sz="2400" b="1" dirty="0" smtClean="0">
                <a:solidFill>
                  <a:srgbClr val="232323"/>
                </a:solidFill>
                <a:latin typeface="Noto Sans"/>
              </a:rPr>
              <a:t>(only in selected </a:t>
            </a:r>
            <a:r>
              <a:rPr lang="en-US" sz="2400" b="1" dirty="0" err="1" smtClean="0">
                <a:solidFill>
                  <a:srgbClr val="232323"/>
                </a:solidFill>
                <a:latin typeface="Noto Sans"/>
              </a:rPr>
              <a:t>exteremly</a:t>
            </a:r>
            <a:r>
              <a:rPr lang="en-US" sz="2400" b="1" dirty="0" smtClean="0">
                <a:solidFill>
                  <a:srgbClr val="232323"/>
                </a:solidFill>
                <a:latin typeface="Noto Sans"/>
              </a:rPr>
              <a:t> obese)</a:t>
            </a:r>
          </a:p>
          <a:p>
            <a:r>
              <a:rPr lang="en-US" sz="2400" b="1" dirty="0" smtClean="0">
                <a:solidFill>
                  <a:srgbClr val="232323"/>
                </a:solidFill>
                <a:latin typeface="Noto Sans"/>
              </a:rPr>
              <a:t>Metformin(Insulin </a:t>
            </a:r>
            <a:r>
              <a:rPr lang="en-US" sz="2400" b="1" dirty="0">
                <a:solidFill>
                  <a:srgbClr val="232323"/>
                </a:solidFill>
                <a:latin typeface="Noto Sans"/>
              </a:rPr>
              <a:t>resistance </a:t>
            </a:r>
            <a:endParaRPr lang="en-US" sz="2400" dirty="0"/>
          </a:p>
        </p:txBody>
      </p:sp>
    </p:spTree>
    <p:extLst>
      <p:ext uri="{BB962C8B-B14F-4D97-AF65-F5344CB8AC3E}">
        <p14:creationId xmlns:p14="http://schemas.microsoft.com/office/powerpoint/2010/main" val="251624201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593559"/>
            <a:ext cx="11710736" cy="4401205"/>
          </a:xfrm>
          <a:prstGeom prst="rect">
            <a:avLst/>
          </a:prstGeom>
        </p:spPr>
        <p:txBody>
          <a:bodyPr wrap="square">
            <a:spAutoFit/>
          </a:bodyPr>
          <a:lstStyle/>
          <a:p>
            <a:r>
              <a:rPr lang="en-US" sz="2800" b="1" dirty="0">
                <a:solidFill>
                  <a:srgbClr val="232323"/>
                </a:solidFill>
                <a:latin typeface="Noto Sans"/>
              </a:rPr>
              <a:t> </a:t>
            </a:r>
            <a:r>
              <a:rPr lang="en-US" sz="2800" b="1" u="sng" dirty="0">
                <a:solidFill>
                  <a:srgbClr val="005B92"/>
                </a:solidFill>
                <a:latin typeface="Noto Sans"/>
                <a:hlinkClick r:id="rId2"/>
              </a:rPr>
              <a:t>Metformin</a:t>
            </a:r>
            <a:r>
              <a:rPr lang="en-US" sz="2800" b="1" dirty="0">
                <a:solidFill>
                  <a:srgbClr val="232323"/>
                </a:solidFill>
                <a:latin typeface="Noto Sans"/>
              </a:rPr>
              <a:t> is an option to add to COCs for the management of obesity and clinical evidence of insulin resistance </a:t>
            </a:r>
            <a:r>
              <a:rPr lang="en-US" sz="2800" b="1" dirty="0" smtClean="0">
                <a:solidFill>
                  <a:srgbClr val="232323"/>
                </a:solidFill>
                <a:latin typeface="Noto Sans"/>
              </a:rPr>
              <a:t>in </a:t>
            </a:r>
            <a:r>
              <a:rPr lang="en-US" sz="2800" b="1" dirty="0">
                <a:solidFill>
                  <a:srgbClr val="232323"/>
                </a:solidFill>
                <a:latin typeface="Noto Sans"/>
              </a:rPr>
              <a:t>adolescents with PCOS, if lifestyle counseling alone </a:t>
            </a:r>
            <a:r>
              <a:rPr lang="en-US" sz="2800" b="1" dirty="0" smtClean="0">
                <a:solidFill>
                  <a:srgbClr val="232323"/>
                </a:solidFill>
                <a:latin typeface="Noto Sans"/>
              </a:rPr>
              <a:t>has </a:t>
            </a:r>
            <a:r>
              <a:rPr lang="en-US" sz="2800" b="1" dirty="0">
                <a:solidFill>
                  <a:srgbClr val="232323"/>
                </a:solidFill>
                <a:latin typeface="Noto Sans"/>
              </a:rPr>
              <a:t>been ineffective for weight </a:t>
            </a:r>
            <a:r>
              <a:rPr lang="en-US" sz="2800" b="1" dirty="0" smtClean="0">
                <a:solidFill>
                  <a:srgbClr val="232323"/>
                </a:solidFill>
                <a:latin typeface="Noto Sans"/>
              </a:rPr>
              <a:t>control.</a:t>
            </a:r>
          </a:p>
          <a:p>
            <a:r>
              <a:rPr lang="en-US" sz="2800" b="1" dirty="0" smtClean="0">
                <a:solidFill>
                  <a:srgbClr val="232323"/>
                </a:solidFill>
                <a:latin typeface="Noto Sans"/>
              </a:rPr>
              <a:t>It lowers </a:t>
            </a:r>
            <a:r>
              <a:rPr lang="en-US" sz="2800" b="1" dirty="0">
                <a:solidFill>
                  <a:srgbClr val="232323"/>
                </a:solidFill>
                <a:latin typeface="Noto Sans"/>
              </a:rPr>
              <a:t>insulin levels by reducing hepatic glucose production </a:t>
            </a:r>
            <a:r>
              <a:rPr lang="en-US" sz="2800" b="1" dirty="0" smtClean="0">
                <a:solidFill>
                  <a:srgbClr val="232323"/>
                </a:solidFill>
                <a:latin typeface="Noto Sans"/>
              </a:rPr>
              <a:t>. weight reduction due to its </a:t>
            </a:r>
            <a:r>
              <a:rPr lang="en-US" sz="2800" b="1" dirty="0">
                <a:solidFill>
                  <a:srgbClr val="232323"/>
                </a:solidFill>
                <a:latin typeface="Noto Sans"/>
              </a:rPr>
              <a:t>anorexic </a:t>
            </a:r>
            <a:r>
              <a:rPr lang="en-US" sz="2800" b="1" dirty="0" smtClean="0">
                <a:solidFill>
                  <a:srgbClr val="232323"/>
                </a:solidFill>
                <a:latin typeface="Noto Sans"/>
              </a:rPr>
              <a:t>effect</a:t>
            </a:r>
          </a:p>
          <a:p>
            <a:r>
              <a:rPr lang="en-US" sz="2800" b="1" dirty="0">
                <a:solidFill>
                  <a:srgbClr val="232323"/>
                </a:solidFill>
                <a:latin typeface="Noto Sans"/>
              </a:rPr>
              <a:t> </a:t>
            </a:r>
            <a:r>
              <a:rPr lang="en-US" sz="2800" b="1" u="sng" dirty="0">
                <a:solidFill>
                  <a:srgbClr val="005B92"/>
                </a:solidFill>
                <a:latin typeface="Noto Sans"/>
                <a:hlinkClick r:id="rId2"/>
              </a:rPr>
              <a:t>metformin</a:t>
            </a:r>
            <a:r>
              <a:rPr lang="en-US" sz="2800" b="1" dirty="0">
                <a:solidFill>
                  <a:srgbClr val="232323"/>
                </a:solidFill>
                <a:latin typeface="Noto Sans"/>
              </a:rPr>
              <a:t> exerts a myriad of effects through other </a:t>
            </a:r>
            <a:r>
              <a:rPr lang="en-US" sz="2800" b="1" dirty="0" smtClean="0">
                <a:solidFill>
                  <a:srgbClr val="232323"/>
                </a:solidFill>
                <a:latin typeface="Noto Sans"/>
              </a:rPr>
              <a:t>mechanisms: suppression </a:t>
            </a:r>
            <a:r>
              <a:rPr lang="en-US" sz="2800" b="1" dirty="0">
                <a:solidFill>
                  <a:srgbClr val="232323"/>
                </a:solidFill>
                <a:latin typeface="Noto Sans"/>
              </a:rPr>
              <a:t>of inflammatory cytokines </a:t>
            </a:r>
            <a:r>
              <a:rPr lang="en-US" sz="2800" b="1" dirty="0" smtClean="0">
                <a:solidFill>
                  <a:srgbClr val="232323"/>
                </a:solidFill>
                <a:latin typeface="Noto Sans"/>
              </a:rPr>
              <a:t>,stimulation </a:t>
            </a:r>
            <a:r>
              <a:rPr lang="en-US" sz="2800" b="1" dirty="0">
                <a:solidFill>
                  <a:srgbClr val="232323"/>
                </a:solidFill>
                <a:latin typeface="Noto Sans"/>
              </a:rPr>
              <a:t>of </a:t>
            </a:r>
            <a:r>
              <a:rPr lang="en-US" sz="2800" b="1" dirty="0" err="1">
                <a:solidFill>
                  <a:srgbClr val="232323"/>
                </a:solidFill>
                <a:latin typeface="Noto Sans"/>
              </a:rPr>
              <a:t>adipogenesis</a:t>
            </a:r>
            <a:r>
              <a:rPr lang="en-US" sz="2800" b="1" dirty="0">
                <a:solidFill>
                  <a:srgbClr val="232323"/>
                </a:solidFill>
                <a:latin typeface="Noto Sans"/>
              </a:rPr>
              <a:t> </a:t>
            </a:r>
            <a:r>
              <a:rPr lang="en-US" sz="2800" b="1" dirty="0" smtClean="0">
                <a:solidFill>
                  <a:srgbClr val="232323"/>
                </a:solidFill>
                <a:latin typeface="Noto Sans"/>
              </a:rPr>
              <a:t>,alteration </a:t>
            </a:r>
            <a:r>
              <a:rPr lang="en-US" sz="2800" b="1" dirty="0">
                <a:solidFill>
                  <a:srgbClr val="232323"/>
                </a:solidFill>
                <a:latin typeface="Noto Sans"/>
              </a:rPr>
              <a:t>of gene expression via differential microRNA expression </a:t>
            </a:r>
            <a:r>
              <a:rPr lang="en-US" sz="2800" b="1" dirty="0" smtClean="0">
                <a:solidFill>
                  <a:srgbClr val="232323"/>
                </a:solidFill>
                <a:latin typeface="Noto Sans"/>
              </a:rPr>
              <a:t>,and </a:t>
            </a:r>
            <a:r>
              <a:rPr lang="en-US" sz="2800" b="1" dirty="0">
                <a:solidFill>
                  <a:srgbClr val="0070C0"/>
                </a:solidFill>
                <a:latin typeface="Noto Sans"/>
              </a:rPr>
              <a:t>tumor </a:t>
            </a:r>
            <a:r>
              <a:rPr lang="en-US" sz="2800" b="1" dirty="0" smtClean="0">
                <a:solidFill>
                  <a:srgbClr val="0070C0"/>
                </a:solidFill>
                <a:latin typeface="Noto Sans"/>
              </a:rPr>
              <a:t>suppression</a:t>
            </a:r>
            <a:endParaRPr lang="en-US" sz="2800" b="1" dirty="0">
              <a:solidFill>
                <a:srgbClr val="0070C0"/>
              </a:solidFill>
            </a:endParaRPr>
          </a:p>
        </p:txBody>
      </p:sp>
    </p:spTree>
    <p:extLst>
      <p:ext uri="{BB962C8B-B14F-4D97-AF65-F5344CB8AC3E}">
        <p14:creationId xmlns:p14="http://schemas.microsoft.com/office/powerpoint/2010/main" val="142628727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378" y="304800"/>
            <a:ext cx="11806989" cy="4832092"/>
          </a:xfrm>
          <a:prstGeom prst="rect">
            <a:avLst/>
          </a:prstGeom>
        </p:spPr>
        <p:txBody>
          <a:bodyPr wrap="square">
            <a:spAutoFit/>
          </a:bodyPr>
          <a:lstStyle/>
          <a:p>
            <a:r>
              <a:rPr lang="en-US" sz="2800" b="1" dirty="0">
                <a:solidFill>
                  <a:srgbClr val="232323"/>
                </a:solidFill>
                <a:latin typeface="Noto Sans"/>
              </a:rPr>
              <a:t> </a:t>
            </a:r>
            <a:r>
              <a:rPr lang="en-US" sz="2800" b="1" u="sng" dirty="0" smtClean="0">
                <a:solidFill>
                  <a:srgbClr val="005B92"/>
                </a:solidFill>
                <a:latin typeface="Noto Sans"/>
                <a:hlinkClick r:id="rId2"/>
              </a:rPr>
              <a:t>Metformin</a:t>
            </a:r>
            <a:endParaRPr lang="en-US" sz="2800" b="1" u="sng" dirty="0" smtClean="0">
              <a:solidFill>
                <a:srgbClr val="005B92"/>
              </a:solidFill>
              <a:latin typeface="Noto Sans"/>
            </a:endParaRPr>
          </a:p>
          <a:p>
            <a:r>
              <a:rPr lang="en-US" sz="2800" b="1" dirty="0">
                <a:solidFill>
                  <a:srgbClr val="232323"/>
                </a:solidFill>
                <a:latin typeface="Noto Sans"/>
              </a:rPr>
              <a:t> </a:t>
            </a:r>
            <a:r>
              <a:rPr lang="en-US" sz="2800" b="1" dirty="0" smtClean="0">
                <a:solidFill>
                  <a:srgbClr val="232323"/>
                </a:solidFill>
                <a:latin typeface="Noto Sans"/>
              </a:rPr>
              <a:t>start </a:t>
            </a:r>
            <a:r>
              <a:rPr lang="en-US" sz="2800" b="1" dirty="0">
                <a:solidFill>
                  <a:srgbClr val="232323"/>
                </a:solidFill>
                <a:latin typeface="Noto Sans"/>
              </a:rPr>
              <a:t>with 500 mg </a:t>
            </a:r>
            <a:r>
              <a:rPr lang="en-US" sz="2800" b="1" dirty="0" smtClean="0">
                <a:solidFill>
                  <a:srgbClr val="232323"/>
                </a:solidFill>
                <a:latin typeface="Noto Sans"/>
              </a:rPr>
              <a:t>daily before </a:t>
            </a:r>
            <a:r>
              <a:rPr lang="en-US" sz="2800" b="1" dirty="0">
                <a:solidFill>
                  <a:srgbClr val="232323"/>
                </a:solidFill>
                <a:latin typeface="Noto Sans"/>
              </a:rPr>
              <a:t>the evening meal to minimize </a:t>
            </a:r>
            <a:r>
              <a:rPr lang="en-US" sz="2800" b="1" dirty="0" smtClean="0">
                <a:solidFill>
                  <a:srgbClr val="232323"/>
                </a:solidFill>
                <a:latin typeface="Noto Sans"/>
              </a:rPr>
              <a:t>nausea.</a:t>
            </a:r>
          </a:p>
          <a:p>
            <a:r>
              <a:rPr lang="en-US" sz="2800" b="1" dirty="0" smtClean="0">
                <a:solidFill>
                  <a:srgbClr val="232323"/>
                </a:solidFill>
                <a:latin typeface="Noto Sans"/>
              </a:rPr>
              <a:t>gradually increased </a:t>
            </a:r>
            <a:r>
              <a:rPr lang="en-US" sz="2800" b="1" dirty="0">
                <a:solidFill>
                  <a:srgbClr val="232323"/>
                </a:solidFill>
                <a:latin typeface="Noto Sans"/>
              </a:rPr>
              <a:t>as tolerated, to the effective dose of </a:t>
            </a:r>
            <a:r>
              <a:rPr lang="en-US" sz="2800" b="1" dirty="0">
                <a:solidFill>
                  <a:srgbClr val="0070C0"/>
                </a:solidFill>
                <a:latin typeface="Noto Sans"/>
              </a:rPr>
              <a:t>1000 to 2000 mg </a:t>
            </a:r>
            <a:r>
              <a:rPr lang="en-US" sz="2800" b="1" dirty="0" smtClean="0">
                <a:solidFill>
                  <a:srgbClr val="0070C0"/>
                </a:solidFill>
                <a:latin typeface="Noto Sans"/>
              </a:rPr>
              <a:t>daily</a:t>
            </a:r>
            <a:r>
              <a:rPr lang="en-US" sz="2800" b="1" dirty="0" smtClean="0">
                <a:solidFill>
                  <a:srgbClr val="232323"/>
                </a:solidFill>
                <a:latin typeface="Noto Sans"/>
              </a:rPr>
              <a:t>(divided </a:t>
            </a:r>
            <a:r>
              <a:rPr lang="en-US" sz="2800" b="1" dirty="0">
                <a:solidFill>
                  <a:srgbClr val="232323"/>
                </a:solidFill>
                <a:latin typeface="Noto Sans"/>
              </a:rPr>
              <a:t>into two daily </a:t>
            </a:r>
            <a:r>
              <a:rPr lang="en-US" sz="2800" b="1" dirty="0" smtClean="0">
                <a:solidFill>
                  <a:srgbClr val="232323"/>
                </a:solidFill>
                <a:latin typeface="Noto Sans"/>
              </a:rPr>
              <a:t>doses)</a:t>
            </a:r>
          </a:p>
          <a:p>
            <a:r>
              <a:rPr lang="en-US" sz="2800" b="1" dirty="0" smtClean="0">
                <a:solidFill>
                  <a:srgbClr val="0070C0"/>
                </a:solidFill>
                <a:latin typeface="Noto Sans"/>
              </a:rPr>
              <a:t>extended-release</a:t>
            </a:r>
            <a:r>
              <a:rPr lang="en-US" sz="2800" b="1" dirty="0" smtClean="0">
                <a:solidFill>
                  <a:srgbClr val="232323"/>
                </a:solidFill>
                <a:latin typeface="Noto Sans"/>
              </a:rPr>
              <a:t> </a:t>
            </a:r>
            <a:r>
              <a:rPr lang="en-US" sz="2800" b="1" dirty="0">
                <a:solidFill>
                  <a:srgbClr val="232323"/>
                </a:solidFill>
                <a:latin typeface="Noto Sans"/>
              </a:rPr>
              <a:t>form </a:t>
            </a:r>
            <a:r>
              <a:rPr lang="en-US" sz="2800" b="1" dirty="0" smtClean="0">
                <a:solidFill>
                  <a:srgbClr val="232323"/>
                </a:solidFill>
                <a:latin typeface="Noto Sans"/>
              </a:rPr>
              <a:t>.</a:t>
            </a:r>
          </a:p>
          <a:p>
            <a:r>
              <a:rPr lang="en-US" sz="2800" b="1" dirty="0" smtClean="0">
                <a:solidFill>
                  <a:srgbClr val="232323"/>
                </a:solidFill>
                <a:latin typeface="Noto Sans"/>
              </a:rPr>
              <a:t> </a:t>
            </a:r>
            <a:r>
              <a:rPr lang="en-US" sz="2800" b="1" dirty="0" err="1" smtClean="0">
                <a:solidFill>
                  <a:srgbClr val="232323"/>
                </a:solidFill>
                <a:latin typeface="Noto Sans"/>
              </a:rPr>
              <a:t>atleast</a:t>
            </a:r>
            <a:r>
              <a:rPr lang="en-US" sz="2800" b="1" dirty="0" smtClean="0">
                <a:solidFill>
                  <a:srgbClr val="232323"/>
                </a:solidFill>
                <a:latin typeface="Noto Sans"/>
              </a:rPr>
              <a:t> three </a:t>
            </a:r>
            <a:r>
              <a:rPr lang="en-US" sz="2800" b="1" dirty="0">
                <a:solidFill>
                  <a:srgbClr val="232323"/>
                </a:solidFill>
                <a:latin typeface="Noto Sans"/>
              </a:rPr>
              <a:t>months </a:t>
            </a:r>
            <a:r>
              <a:rPr lang="en-US" sz="2800" b="1" dirty="0" smtClean="0">
                <a:solidFill>
                  <a:srgbClr val="232323"/>
                </a:solidFill>
                <a:latin typeface="Noto Sans"/>
              </a:rPr>
              <a:t>is needed to weight control</a:t>
            </a:r>
          </a:p>
          <a:p>
            <a:r>
              <a:rPr lang="en-US" sz="2800" b="1" dirty="0" smtClean="0">
                <a:solidFill>
                  <a:srgbClr val="232323"/>
                </a:solidFill>
                <a:latin typeface="Noto Sans"/>
              </a:rPr>
              <a:t> do comprehensive </a:t>
            </a:r>
            <a:r>
              <a:rPr lang="en-US" sz="2800" b="1" dirty="0">
                <a:solidFill>
                  <a:srgbClr val="232323"/>
                </a:solidFill>
                <a:latin typeface="Noto Sans"/>
              </a:rPr>
              <a:t>metabolic panel as a baseline because of the rare complication of lactic acidosis </a:t>
            </a:r>
            <a:r>
              <a:rPr lang="en-US" sz="2800" b="1" dirty="0" smtClean="0">
                <a:solidFill>
                  <a:srgbClr val="232323"/>
                </a:solidFill>
                <a:latin typeface="Noto Sans"/>
              </a:rPr>
              <a:t>.</a:t>
            </a:r>
          </a:p>
          <a:p>
            <a:r>
              <a:rPr lang="en-US" sz="2800" b="1" dirty="0" smtClean="0">
                <a:solidFill>
                  <a:srgbClr val="0070C0"/>
                </a:solidFill>
                <a:latin typeface="Noto Sans"/>
              </a:rPr>
              <a:t>Metformin </a:t>
            </a:r>
            <a:r>
              <a:rPr lang="en-US" sz="2800" b="1" dirty="0">
                <a:solidFill>
                  <a:srgbClr val="0070C0"/>
                </a:solidFill>
                <a:latin typeface="Noto Sans"/>
              </a:rPr>
              <a:t>is contraindicated in patients with impaired hepatic or renal function, alcoholism, or cardiopulmonary insufficiency because it can cause lactic acidosis in these </a:t>
            </a:r>
            <a:r>
              <a:rPr lang="en-US" sz="2800" b="1" dirty="0" smtClean="0">
                <a:solidFill>
                  <a:srgbClr val="0070C0"/>
                </a:solidFill>
                <a:latin typeface="Noto Sans"/>
              </a:rPr>
              <a:t>settings</a:t>
            </a:r>
            <a:r>
              <a:rPr lang="en-US" sz="2800" b="1" dirty="0" smtClean="0">
                <a:solidFill>
                  <a:srgbClr val="232323"/>
                </a:solidFill>
                <a:latin typeface="Noto Sans"/>
              </a:rPr>
              <a:t>.</a:t>
            </a:r>
            <a:endParaRPr lang="en-US" sz="2800" b="1" dirty="0"/>
          </a:p>
        </p:txBody>
      </p:sp>
    </p:spTree>
    <p:extLst>
      <p:ext uri="{BB962C8B-B14F-4D97-AF65-F5344CB8AC3E}">
        <p14:creationId xmlns:p14="http://schemas.microsoft.com/office/powerpoint/2010/main" val="360309310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6872"/>
            <a:ext cx="12192000" cy="7333024"/>
          </a:xfrm>
          <a:prstGeom prst="rect">
            <a:avLst/>
          </a:prstGeom>
        </p:spPr>
      </p:pic>
    </p:spTree>
    <p:extLst>
      <p:ext uri="{BB962C8B-B14F-4D97-AF65-F5344CB8AC3E}">
        <p14:creationId xmlns:p14="http://schemas.microsoft.com/office/powerpoint/2010/main" val="1781532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1935326" cy="6858000"/>
          </a:xfrm>
          <a:prstGeom prst="rect">
            <a:avLst/>
          </a:prstGeom>
        </p:spPr>
      </p:pic>
      <p:sp>
        <p:nvSpPr>
          <p:cNvPr id="2" name="Date Placeholder 1"/>
          <p:cNvSpPr>
            <a:spLocks noGrp="1"/>
          </p:cNvSpPr>
          <p:nvPr>
            <p:ph type="dt" sz="half" idx="10"/>
          </p:nvPr>
        </p:nvSpPr>
        <p:spPr/>
        <p:txBody>
          <a:bodyPr/>
          <a:lstStyle/>
          <a:p>
            <a:fld id="{6584FAD8-1559-4100-8EC8-BBFAF6BE0C28}" type="datetime1">
              <a:rPr lang="en-US" smtClean="0"/>
              <a:t>1/25/2021</a:t>
            </a:fld>
            <a:endParaRPr lang="en-US"/>
          </a:p>
        </p:txBody>
      </p:sp>
      <p:sp>
        <p:nvSpPr>
          <p:cNvPr id="3" name="Slide Number Placeholder 2"/>
          <p:cNvSpPr>
            <a:spLocks noGrp="1"/>
          </p:cNvSpPr>
          <p:nvPr>
            <p:ph type="sldNum" sz="quarter" idx="12"/>
          </p:nvPr>
        </p:nvSpPr>
        <p:spPr/>
        <p:txBody>
          <a:bodyPr/>
          <a:lstStyle/>
          <a:p>
            <a:fld id="{F4E95111-12B1-4610-9F49-C464FF2DC8C3}" type="slidenum">
              <a:rPr lang="en-US" smtClean="0"/>
              <a:t>7</a:t>
            </a:fld>
            <a:endParaRPr lang="en-US"/>
          </a:p>
        </p:txBody>
      </p:sp>
    </p:spTree>
    <p:extLst>
      <p:ext uri="{BB962C8B-B14F-4D97-AF65-F5344CB8AC3E}">
        <p14:creationId xmlns:p14="http://schemas.microsoft.com/office/powerpoint/2010/main" val="14519711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2715" y="176463"/>
            <a:ext cx="11133222" cy="5262979"/>
          </a:xfrm>
          <a:prstGeom prst="rect">
            <a:avLst/>
          </a:prstGeom>
        </p:spPr>
        <p:txBody>
          <a:bodyPr wrap="square">
            <a:spAutoFit/>
          </a:bodyPr>
          <a:lstStyle/>
          <a:p>
            <a:r>
              <a:rPr lang="en-US" sz="2800" b="1" dirty="0" smtClean="0">
                <a:solidFill>
                  <a:srgbClr val="232323"/>
                </a:solidFill>
                <a:latin typeface="Noto Sans"/>
              </a:rPr>
              <a:t> </a:t>
            </a:r>
            <a:r>
              <a:rPr lang="en-US" sz="2800" b="1" dirty="0" smtClean="0">
                <a:solidFill>
                  <a:srgbClr val="FF0000"/>
                </a:solidFill>
                <a:latin typeface="Noto Sans"/>
              </a:rPr>
              <a:t>Diagnostic criteria for PCOS </a:t>
            </a:r>
            <a:r>
              <a:rPr lang="en-US" sz="2800" b="1" dirty="0" smtClean="0">
                <a:solidFill>
                  <a:srgbClr val="232323"/>
                </a:solidFill>
                <a:latin typeface="Noto Sans"/>
              </a:rPr>
              <a:t>in adults have been problematic when applied to adolescents, for several reasons:</a:t>
            </a:r>
          </a:p>
          <a:p>
            <a:r>
              <a:rPr lang="en-US" sz="2800" b="1" dirty="0" smtClean="0">
                <a:solidFill>
                  <a:srgbClr val="232323"/>
                </a:solidFill>
                <a:latin typeface="Noto Sans"/>
              </a:rPr>
              <a:t> 1-Anovulatory cycles and associated menstrual irregularity are frequent in normal adolescents.</a:t>
            </a:r>
          </a:p>
          <a:p>
            <a:r>
              <a:rPr lang="en-US" sz="2800" b="1" dirty="0" smtClean="0">
                <a:solidFill>
                  <a:srgbClr val="232323"/>
                </a:solidFill>
                <a:latin typeface="Noto Sans"/>
              </a:rPr>
              <a:t> 2-The common signs of hyperandrogenism in adults are less reliable when applied to adolescents because hirsutism is in a developmental phase and acne vulgaris is common.</a:t>
            </a:r>
          </a:p>
          <a:p>
            <a:r>
              <a:rPr lang="en-US" sz="2800" b="1" dirty="0" smtClean="0">
                <a:solidFill>
                  <a:srgbClr val="232323"/>
                </a:solidFill>
                <a:latin typeface="Noto Sans"/>
              </a:rPr>
              <a:t>3-Measurement of testosterone concentrations in adolescents is problematic because serum concentrations rise during </a:t>
            </a:r>
            <a:r>
              <a:rPr lang="en-US" sz="2800" b="1" dirty="0" err="1" smtClean="0">
                <a:solidFill>
                  <a:srgbClr val="232323"/>
                </a:solidFill>
                <a:latin typeface="Noto Sans"/>
              </a:rPr>
              <a:t>anovulatory</a:t>
            </a:r>
            <a:r>
              <a:rPr lang="en-US" sz="2800" b="1" dirty="0" smtClean="0">
                <a:solidFill>
                  <a:srgbClr val="232323"/>
                </a:solidFill>
                <a:latin typeface="Noto Sans"/>
              </a:rPr>
              <a:t> cycles. </a:t>
            </a:r>
          </a:p>
          <a:p>
            <a:r>
              <a:rPr lang="en-US" sz="2800" b="1" dirty="0" smtClean="0">
                <a:solidFill>
                  <a:srgbClr val="232323"/>
                </a:solidFill>
                <a:latin typeface="Noto Sans"/>
              </a:rPr>
              <a:t>4- Polycystic ovary morphology by adult standards is common in normal adolescents.</a:t>
            </a:r>
            <a:endParaRPr lang="en-US" sz="2800" b="1" dirty="0">
              <a:solidFill>
                <a:prstClr val="black"/>
              </a:solidFill>
            </a:endParaRPr>
          </a:p>
        </p:txBody>
      </p:sp>
      <p:sp>
        <p:nvSpPr>
          <p:cNvPr id="3" name="Date Placeholder 2"/>
          <p:cNvSpPr>
            <a:spLocks noGrp="1"/>
          </p:cNvSpPr>
          <p:nvPr>
            <p:ph type="dt" sz="half" idx="10"/>
          </p:nvPr>
        </p:nvSpPr>
        <p:spPr/>
        <p:txBody>
          <a:bodyPr/>
          <a:lstStyle/>
          <a:p>
            <a:fld id="{1A0892B7-86BD-4BA7-BF2A-C51226CC8AB6}"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8</a:t>
            </a:fld>
            <a:endParaRPr lang="en-US"/>
          </a:p>
        </p:txBody>
      </p:sp>
    </p:spTree>
    <p:extLst>
      <p:ext uri="{BB962C8B-B14F-4D97-AF65-F5344CB8AC3E}">
        <p14:creationId xmlns:p14="http://schemas.microsoft.com/office/powerpoint/2010/main" val="5467001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19573" r="1809" b="33278"/>
          <a:stretch/>
        </p:blipFill>
        <p:spPr>
          <a:xfrm>
            <a:off x="417096" y="587620"/>
            <a:ext cx="10796336" cy="5267747"/>
          </a:xfrm>
          <a:prstGeom prst="rect">
            <a:avLst/>
          </a:prstGeom>
        </p:spPr>
      </p:pic>
      <p:sp>
        <p:nvSpPr>
          <p:cNvPr id="3" name="Date Placeholder 2"/>
          <p:cNvSpPr>
            <a:spLocks noGrp="1"/>
          </p:cNvSpPr>
          <p:nvPr>
            <p:ph type="dt" sz="half" idx="10"/>
          </p:nvPr>
        </p:nvSpPr>
        <p:spPr/>
        <p:txBody>
          <a:bodyPr/>
          <a:lstStyle/>
          <a:p>
            <a:fld id="{4C31CB4F-2245-41B0-AE90-C9260A89DAB6}" type="datetime1">
              <a:rPr lang="en-US" smtClean="0"/>
              <a:t>1/25/2021</a:t>
            </a:fld>
            <a:endParaRPr lang="en-US"/>
          </a:p>
        </p:txBody>
      </p:sp>
      <p:sp>
        <p:nvSpPr>
          <p:cNvPr id="4" name="Slide Number Placeholder 3"/>
          <p:cNvSpPr>
            <a:spLocks noGrp="1"/>
          </p:cNvSpPr>
          <p:nvPr>
            <p:ph type="sldNum" sz="quarter" idx="12"/>
          </p:nvPr>
        </p:nvSpPr>
        <p:spPr/>
        <p:txBody>
          <a:bodyPr/>
          <a:lstStyle/>
          <a:p>
            <a:fld id="{F4E95111-12B1-4610-9F49-C464FF2DC8C3}" type="slidenum">
              <a:rPr lang="en-US" smtClean="0"/>
              <a:t>9</a:t>
            </a:fld>
            <a:endParaRPr lang="en-US"/>
          </a:p>
        </p:txBody>
      </p:sp>
    </p:spTree>
    <p:extLst>
      <p:ext uri="{BB962C8B-B14F-4D97-AF65-F5344CB8AC3E}">
        <p14:creationId xmlns:p14="http://schemas.microsoft.com/office/powerpoint/2010/main" val="2264565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713</TotalTime>
  <Words>1836</Words>
  <Application>Microsoft Office PowerPoint</Application>
  <PresentationFormat>Widescreen</PresentationFormat>
  <Paragraphs>301</Paragraphs>
  <Slides>67</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67</vt:i4>
      </vt:variant>
    </vt:vector>
  </HeadingPairs>
  <TitlesOfParts>
    <vt:vector size="75" baseType="lpstr">
      <vt:lpstr>Arial</vt:lpstr>
      <vt:lpstr>Calibri</vt:lpstr>
      <vt:lpstr>Calibri Light</vt:lpstr>
      <vt:lpstr>Georgia</vt:lpstr>
      <vt:lpstr>Noto Sans</vt:lpstr>
      <vt:lpstr>Times New Roman</vt:lpstr>
      <vt:lpstr>Office Theme</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179</cp:revision>
  <dcterms:created xsi:type="dcterms:W3CDTF">2021-01-11T06:46:03Z</dcterms:created>
  <dcterms:modified xsi:type="dcterms:W3CDTF">2021-01-25T10:19:14Z</dcterms:modified>
</cp:coreProperties>
</file>